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JPG" ContentType="image/.jpg"/>
  <Default Extension="png" ContentType="image/png"/>
  <Default Extension="wmf" ContentType="image/x-w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93" r:id="rId6"/>
    <p:sldId id="259" r:id="rId7"/>
    <p:sldId id="287" r:id="rId8"/>
    <p:sldId id="289" r:id="rId9"/>
    <p:sldId id="313" r:id="rId10"/>
    <p:sldId id="356" r:id="rId11"/>
    <p:sldId id="263" r:id="rId12"/>
    <p:sldId id="277" r:id="rId13"/>
    <p:sldId id="314" r:id="rId14"/>
    <p:sldId id="291" r:id="rId15"/>
    <p:sldId id="292" r:id="rId16"/>
    <p:sldId id="299" r:id="rId17"/>
    <p:sldId id="343" r:id="rId18"/>
    <p:sldId id="307" r:id="rId19"/>
    <p:sldId id="311" r:id="rId20"/>
    <p:sldId id="300" r:id="rId21"/>
    <p:sldId id="337" r:id="rId22"/>
    <p:sldId id="338" r:id="rId23"/>
    <p:sldId id="339" r:id="rId24"/>
    <p:sldId id="340" r:id="rId25"/>
    <p:sldId id="341" r:id="rId26"/>
    <p:sldId id="336" r:id="rId27"/>
    <p:sldId id="342" r:id="rId28"/>
    <p:sldId id="310" r:id="rId29"/>
    <p:sldId id="344" r:id="rId30"/>
    <p:sldId id="345" r:id="rId31"/>
    <p:sldId id="301" r:id="rId32"/>
    <p:sldId id="309" r:id="rId33"/>
    <p:sldId id="361" r:id="rId34"/>
    <p:sldId id="362" r:id="rId35"/>
    <p:sldId id="357" r:id="rId36"/>
    <p:sldId id="358" r:id="rId37"/>
    <p:sldId id="359" r:id="rId38"/>
    <p:sldId id="303" r:id="rId39"/>
    <p:sldId id="360" r:id="rId40"/>
    <p:sldId id="346" r:id="rId41"/>
    <p:sldId id="347" r:id="rId42"/>
    <p:sldId id="348" r:id="rId43"/>
    <p:sldId id="349" r:id="rId44"/>
    <p:sldId id="302" r:id="rId45"/>
    <p:sldId id="266" r:id="rId46"/>
    <p:sldId id="352" r:id="rId47"/>
    <p:sldId id="353" r:id="rId48"/>
    <p:sldId id="354" r:id="rId49"/>
    <p:sldId id="270"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407" autoAdjust="0"/>
    <p:restoredTop sz="83333" autoAdjust="0"/>
  </p:normalViewPr>
  <p:slideViewPr>
    <p:cSldViewPr>
      <p:cViewPr varScale="1">
        <p:scale>
          <a:sx n="60" d="100"/>
          <a:sy n="60" d="100"/>
        </p:scale>
        <p:origin x="-1824"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3" Type="http://schemas.openxmlformats.org/officeDocument/2006/relationships/tableStyles" Target="tableStyles.xml"/><Relationship Id="rId52" Type="http://schemas.openxmlformats.org/officeDocument/2006/relationships/viewProps" Target="viewProps.xml"/><Relationship Id="rId51" Type="http://schemas.openxmlformats.org/officeDocument/2006/relationships/presProps" Target="presProps.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F40A75-6E7F-4F33-8DDD-342BE2217A27}" type="datetimeFigureOut">
              <a:rPr lang="en-GB" smtClean="0"/>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C46A72-52A6-473A-8F7A-AE7E2B1E24FF}" type="slidenum">
              <a:rPr lang="en-GB" smtClean="0"/>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C46A72-52A6-473A-8F7A-AE7E2B1E24FF}" type="slidenum">
              <a:rPr lang="en-GB" smtClean="0"/>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43FF3673-D6D1-4B12-9CB6-36A45B0EC073}" type="datetime2">
              <a:rPr lang="en-US" smtClean="0"/>
            </a:fld>
            <a:endParaRPr lang="en-US"/>
          </a:p>
        </p:txBody>
      </p:sp>
      <p:sp>
        <p:nvSpPr>
          <p:cNvPr id="8" name="Slide Number Placeholder 7"/>
          <p:cNvSpPr>
            <a:spLocks noGrp="1"/>
          </p:cNvSpPr>
          <p:nvPr>
            <p:ph type="sldNum" sz="quarter" idx="11"/>
          </p:nvPr>
        </p:nvSpPr>
        <p:spPr/>
        <p:txBody>
          <a:bodyPr/>
          <a:lstStyle/>
          <a:p>
            <a:fld id="{B6F15528-21DE-4FAA-801E-634DDDAF4B2B}" type="slidenum">
              <a:rPr lang="en-US" smtClean="0"/>
            </a:fld>
            <a:endParaRPr lang="en-US"/>
          </a:p>
        </p:txBody>
      </p:sp>
      <p:sp>
        <p:nvSpPr>
          <p:cNvPr id="9" name="Footer Placeholder 8"/>
          <p:cNvSpPr>
            <a:spLocks noGrp="1"/>
          </p:cNvSpPr>
          <p:nvPr>
            <p:ph type="ftr" sz="quarter" idx="12"/>
          </p:nvPr>
        </p:nvSpPr>
        <p:spPr/>
        <p:txBody>
          <a:bodyPr/>
          <a:lstStyle/>
          <a:p>
            <a:r>
              <a:rPr lang="en-US" smtClean="0"/>
              <a:t>stay blessed</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anose="020B0604020202020204" pitchFamily="34" charset="0"/>
              <a:buChar char="•"/>
              <a:defRPr/>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0E2C3AEA-E41D-429B-B1DE-A7B7822B4330}" type="datetime2">
              <a:rPr lang="en-US" smtClean="0"/>
            </a:fld>
            <a:endParaRPr lang="en-US"/>
          </a:p>
        </p:txBody>
      </p:sp>
      <p:sp>
        <p:nvSpPr>
          <p:cNvPr id="5" name="Footer Placeholder 4"/>
          <p:cNvSpPr>
            <a:spLocks noGrp="1"/>
          </p:cNvSpPr>
          <p:nvPr>
            <p:ph type="ftr" sz="quarter" idx="11"/>
          </p:nvPr>
        </p:nvSpPr>
        <p:spPr/>
        <p:txBody>
          <a:bodyPr/>
          <a:lstStyle/>
          <a:p>
            <a:r>
              <a:rPr lang="en-US" smtClean="0"/>
              <a:t>stay blessed</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0CF21E83-2565-4E73-A5B3-C4DBABA3F1C7}" type="datetime2">
              <a:rPr lang="en-US" smtClean="0"/>
            </a:fld>
            <a:endParaRPr lang="en-US"/>
          </a:p>
        </p:txBody>
      </p:sp>
      <p:sp>
        <p:nvSpPr>
          <p:cNvPr id="5" name="Footer Placeholder 4"/>
          <p:cNvSpPr>
            <a:spLocks noGrp="1"/>
          </p:cNvSpPr>
          <p:nvPr>
            <p:ph type="ftr" sz="quarter" idx="11"/>
          </p:nvPr>
        </p:nvSpPr>
        <p:spPr/>
        <p:txBody>
          <a:bodyPr/>
          <a:lstStyle/>
          <a:p>
            <a:r>
              <a:rPr lang="en-US" smtClean="0"/>
              <a:t>stay blessed</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C1100117-E786-44C4-88D6-06A916B657B2}" type="datetime2">
              <a:rPr lang="en-US" smtClean="0"/>
            </a:fld>
            <a:endParaRPr lang="en-US"/>
          </a:p>
        </p:txBody>
      </p:sp>
      <p:sp>
        <p:nvSpPr>
          <p:cNvPr id="6" name="Footer Placeholder 5"/>
          <p:cNvSpPr>
            <a:spLocks noGrp="1"/>
          </p:cNvSpPr>
          <p:nvPr>
            <p:ph type="ftr" sz="quarter" idx="11"/>
          </p:nvPr>
        </p:nvSpPr>
        <p:spPr/>
        <p:txBody>
          <a:bodyPr/>
          <a:lstStyle/>
          <a:p>
            <a:r>
              <a:rPr lang="en-US" smtClean="0"/>
              <a:t>stay blessed</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7" name="Date Placeholder 6"/>
          <p:cNvSpPr>
            <a:spLocks noGrp="1"/>
          </p:cNvSpPr>
          <p:nvPr>
            <p:ph type="dt" sz="half" idx="10"/>
          </p:nvPr>
        </p:nvSpPr>
        <p:spPr/>
        <p:txBody>
          <a:bodyPr/>
          <a:lstStyle/>
          <a:p>
            <a:fld id="{AAF0F329-F53A-4AFD-9F98-A99CC4787758}" type="datetime2">
              <a:rPr lang="en-US" smtClean="0"/>
            </a:fld>
            <a:endParaRPr lang="en-US"/>
          </a:p>
        </p:txBody>
      </p:sp>
      <p:sp>
        <p:nvSpPr>
          <p:cNvPr id="8" name="Footer Placeholder 7"/>
          <p:cNvSpPr>
            <a:spLocks noGrp="1"/>
          </p:cNvSpPr>
          <p:nvPr>
            <p:ph type="ftr" sz="quarter" idx="11"/>
          </p:nvPr>
        </p:nvSpPr>
        <p:spPr/>
        <p:txBody>
          <a:bodyPr/>
          <a:lstStyle/>
          <a:p>
            <a:r>
              <a:rPr lang="en-US" smtClean="0"/>
              <a:t>stay blessed</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8EDADAA-2B8C-4FF3-A048-F0F6DA0896E8}" type="datetime2">
              <a:rPr lang="en-US" smtClean="0"/>
            </a:fld>
            <a:endParaRPr lang="en-US"/>
          </a:p>
        </p:txBody>
      </p:sp>
      <p:sp>
        <p:nvSpPr>
          <p:cNvPr id="4" name="Footer Placeholder 3"/>
          <p:cNvSpPr>
            <a:spLocks noGrp="1"/>
          </p:cNvSpPr>
          <p:nvPr>
            <p:ph type="ftr" sz="quarter" idx="11"/>
          </p:nvPr>
        </p:nvSpPr>
        <p:spPr/>
        <p:txBody>
          <a:bodyPr/>
          <a:lstStyle/>
          <a:p>
            <a:r>
              <a:rPr lang="en-US" smtClean="0"/>
              <a:t>stay blessed</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C7199C-D556-4F61-AFD0-0B318625662F}" type="datetime2">
              <a:rPr lang="en-US" smtClean="0"/>
            </a:fld>
            <a:endParaRPr lang="en-US"/>
          </a:p>
        </p:txBody>
      </p:sp>
      <p:sp>
        <p:nvSpPr>
          <p:cNvPr id="3" name="Footer Placeholder 2"/>
          <p:cNvSpPr>
            <a:spLocks noGrp="1"/>
          </p:cNvSpPr>
          <p:nvPr>
            <p:ph type="ftr" sz="quarter" idx="11"/>
          </p:nvPr>
        </p:nvSpPr>
        <p:spPr/>
        <p:txBody>
          <a:bodyPr/>
          <a:lstStyle/>
          <a:p>
            <a:r>
              <a:rPr lang="en-US" smtClean="0"/>
              <a:t>stay blessed</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225C3CDB-7BAA-4773-9002-85FC66049264}" type="datetime2">
              <a:rPr lang="en-US" smtClean="0"/>
            </a:fld>
            <a:endParaRPr lang="en-US"/>
          </a:p>
        </p:txBody>
      </p:sp>
      <p:sp>
        <p:nvSpPr>
          <p:cNvPr id="6" name="Footer Placeholder 5"/>
          <p:cNvSpPr>
            <a:spLocks noGrp="1"/>
          </p:cNvSpPr>
          <p:nvPr>
            <p:ph type="ftr" sz="quarter" idx="11"/>
          </p:nvPr>
        </p:nvSpPr>
        <p:spPr/>
        <p:txBody>
          <a:bodyPr/>
          <a:lstStyle/>
          <a:p>
            <a:r>
              <a:rPr lang="en-US" smtClean="0"/>
              <a:t>stay blessed</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C0BE28B-83BC-4B31-A82C-402E1BFC4CF2}" type="datetime2">
              <a:rPr lang="en-US" smtClean="0"/>
            </a:fld>
            <a:endParaRPr lang="en-US"/>
          </a:p>
        </p:txBody>
      </p:sp>
      <p:sp>
        <p:nvSpPr>
          <p:cNvPr id="6" name="Footer Placeholder 5"/>
          <p:cNvSpPr>
            <a:spLocks noGrp="1"/>
          </p:cNvSpPr>
          <p:nvPr>
            <p:ph type="ftr" sz="quarter" idx="11"/>
          </p:nvPr>
        </p:nvSpPr>
        <p:spPr/>
        <p:txBody>
          <a:bodyPr/>
          <a:lstStyle/>
          <a:p>
            <a:r>
              <a:rPr lang="en-US" smtClean="0"/>
              <a:t>stay blessed</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8FC61704-9599-4BF7-83DB-205A56D3F835}" type="datetime2">
              <a:rPr lang="en-US" smtClean="0"/>
            </a:fld>
            <a:endParaRPr lang="en-US"/>
          </a:p>
        </p:txBody>
      </p:sp>
      <p:sp>
        <p:nvSpPr>
          <p:cNvPr id="5" name="Footer Placeholder 4"/>
          <p:cNvSpPr>
            <a:spLocks noGrp="1"/>
          </p:cNvSpPr>
          <p:nvPr>
            <p:ph type="ftr" sz="quarter" idx="11"/>
          </p:nvPr>
        </p:nvSpPr>
        <p:spPr/>
        <p:txBody>
          <a:bodyPr/>
          <a:lstStyle/>
          <a:p>
            <a:r>
              <a:rPr lang="en-US" smtClean="0"/>
              <a:t>stay blessed</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EA06CAE-09CE-4ED8-AB84-DE57B0C74773}" type="datetime2">
              <a:rPr lang="en-US" smtClean="0"/>
            </a:fld>
            <a:endParaRPr lang="en-US"/>
          </a:p>
        </p:txBody>
      </p:sp>
      <p:sp>
        <p:nvSpPr>
          <p:cNvPr id="5" name="Footer Placeholder 4"/>
          <p:cNvSpPr>
            <a:spLocks noGrp="1"/>
          </p:cNvSpPr>
          <p:nvPr>
            <p:ph type="ftr" sz="quarter" idx="11"/>
          </p:nvPr>
        </p:nvSpPr>
        <p:spPr/>
        <p:txBody>
          <a:bodyPr/>
          <a:lstStyle/>
          <a:p>
            <a:r>
              <a:rPr lang="en-US" smtClean="0"/>
              <a:t>stay blessed</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anose="020B0502020202020204" pitchFamily="34" charset="0"/>
              </a:defRPr>
            </a:lvl1pPr>
          </a:lstStyle>
          <a:p>
            <a:fld id="{41156F4F-204A-44AD-825D-3DFD6F8AA4F0}" type="datetime2">
              <a:rPr lang="en-US" smtClean="0"/>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anose="020B0502020202020204" pitchFamily="34" charset="0"/>
              </a:defRPr>
            </a:lvl1pPr>
          </a:lstStyle>
          <a:p>
            <a:r>
              <a:rPr lang="en-US" smtClean="0"/>
              <a:t>stay blessed</a:t>
            </a:r>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anose="020B0502020202020204" pitchFamily="34" charset="0"/>
              </a:defRPr>
            </a:lvl1pPr>
          </a:lstStyle>
          <a:p>
            <a:fld id="{B6F15528-21DE-4FAA-801E-634DDDAF4B2B}" type="slidenum">
              <a:rPr lang="en-US" smtClean="0"/>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anose="02070309020205020404"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anose="02070309020205020404"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anose="02070309020205020404"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anose="020B0604020202020204"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anose="02070309020205020404"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anose="020B0604020202020204"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GIF"/><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3" Type="http://schemas.openxmlformats.org/officeDocument/2006/relationships/hyperlink" Target="https://i2.wp.com/honeybeesuite.com/wp-content/uploads/2010/05/Oliver-trap-at-four-weeks-tweaked.jpg?ssl=1" TargetMode="External"/><Relationship Id="rId2" Type="http://schemas.openxmlformats.org/officeDocument/2006/relationships/image" Target="../media/image9.jpeg"/><Relationship Id="rId1" Type="http://schemas.openxmlformats.org/officeDocument/2006/relationships/hyperlink" Target="https://i0.wp.com/honeybeesuite.com/wp-content/uploads/2010/05/Oliver-drone-trap-frame-tweaked.jpg?ssl=1" TargetMode="External"/></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hyperlink" Target="https://content.ces.ncsu.edu/managing-varroa-mites-in-honey-bee-colonies"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hyperlink" Target="https://en.wikipedia.org/wiki/Geographic_coordinate_system" TargetMode="External"/><Relationship Id="rId4" Type="http://schemas.openxmlformats.org/officeDocument/2006/relationships/hyperlink" Target="https://tools.wmflabs.org/geohack/geohack.php?pagename=Western_Region,_Uganda&amp;params=00_39_S_030_41_E_region:UG-W_type:city(8874862)" TargetMode="External"/><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hdphoto" Target="../media/image22.jpeg"/><Relationship Id="rId1" Type="http://schemas.openxmlformats.org/officeDocument/2006/relationships/image" Target="../media/image21.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hyperlink" Target="https://en.wikipedia.org/wiki/Kiruhura_District" TargetMode="External"/><Relationship Id="rId2" Type="http://schemas.openxmlformats.org/officeDocument/2006/relationships/hyperlink" Target="https://en.wikipedia.org/wiki/Mbarara_District" TargetMode="External"/><Relationship Id="rId1" Type="http://schemas.openxmlformats.org/officeDocument/2006/relationships/hyperlink" Target="https://en.wikipedia.org/wiki/Sheema_District"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43.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2.xml"/><Relationship Id="rId3" Type="http://schemas.openxmlformats.org/officeDocument/2006/relationships/oleObject" Target="../embeddings/oleObject2.bin"/><Relationship Id="rId2" Type="http://schemas.openxmlformats.org/officeDocument/2006/relationships/image" Target="../media/image24.wmf"/><Relationship Id="rId1" Type="http://schemas.openxmlformats.org/officeDocument/2006/relationships/oleObject" Target="../embeddings/oleObject1.bin"/></Relationships>
</file>

<file path=ppt/slides/_rels/slide44.xml.rels><?xml version="1.0" encoding="UTF-8" standalone="yes"?>
<Relationships xmlns="http://schemas.openxmlformats.org/package/2006/relationships"><Relationship Id="rId6" Type="http://schemas.openxmlformats.org/officeDocument/2006/relationships/vmlDrawing" Target="../drawings/vmlDrawing2.vml"/><Relationship Id="rId5" Type="http://schemas.openxmlformats.org/officeDocument/2006/relationships/slideLayout" Target="../slideLayouts/slideLayout2.xml"/><Relationship Id="rId4" Type="http://schemas.openxmlformats.org/officeDocument/2006/relationships/oleObject" Target="../embeddings/oleObject5.bin"/><Relationship Id="rId3" Type="http://schemas.openxmlformats.org/officeDocument/2006/relationships/oleObject" Target="../embeddings/oleObject4.bin"/><Relationship Id="rId2" Type="http://schemas.openxmlformats.org/officeDocument/2006/relationships/image" Target="../media/image24.wmf"/><Relationship Id="rId1" Type="http://schemas.openxmlformats.org/officeDocument/2006/relationships/oleObject" Target="../embeddings/oleObject3.bin"/></Relationships>
</file>

<file path=ppt/slides/_rels/slide45.xml.rels><?xml version="1.0" encoding="UTF-8" standalone="yes"?>
<Relationships xmlns="http://schemas.openxmlformats.org/package/2006/relationships"><Relationship Id="rId5" Type="http://schemas.openxmlformats.org/officeDocument/2006/relationships/vmlDrawing" Target="../drawings/vmlDrawing3.vml"/><Relationship Id="rId4" Type="http://schemas.openxmlformats.org/officeDocument/2006/relationships/slideLayout" Target="../slideLayouts/slideLayout2.xml"/><Relationship Id="rId3" Type="http://schemas.openxmlformats.org/officeDocument/2006/relationships/oleObject" Target="../embeddings/oleObject7.bin"/><Relationship Id="rId2" Type="http://schemas.openxmlformats.org/officeDocument/2006/relationships/image" Target="../media/image24.wmf"/><Relationship Id="rId1" Type="http://schemas.openxmlformats.org/officeDocument/2006/relationships/oleObject" Target="../embeddings/oleObject6.bin"/></Relationships>
</file>

<file path=ppt/slides/_rels/slide46.xml.rels><?xml version="1.0" encoding="UTF-8" standalone="yes"?>
<Relationships xmlns="http://schemas.openxmlformats.org/package/2006/relationships"><Relationship Id="rId6" Type="http://schemas.openxmlformats.org/officeDocument/2006/relationships/vmlDrawing" Target="../drawings/vmlDrawing4.vml"/><Relationship Id="rId5" Type="http://schemas.openxmlformats.org/officeDocument/2006/relationships/slideLayout" Target="../slideLayouts/slideLayout2.xml"/><Relationship Id="rId4" Type="http://schemas.openxmlformats.org/officeDocument/2006/relationships/oleObject" Target="../embeddings/oleObject10.bin"/><Relationship Id="rId3" Type="http://schemas.openxmlformats.org/officeDocument/2006/relationships/oleObject" Target="../embeddings/oleObject9.bin"/><Relationship Id="rId2" Type="http://schemas.openxmlformats.org/officeDocument/2006/relationships/image" Target="../media/image24.wmf"/><Relationship Id="rId1" Type="http://schemas.openxmlformats.org/officeDocument/2006/relationships/oleObject" Target="../embeddings/oleObject8.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0"/>
            <a:ext cx="9144000" cy="3505200"/>
          </a:xfrm>
        </p:spPr>
        <p:txBody>
          <a:bodyPr/>
          <a:lstStyle/>
          <a:p>
            <a:br>
              <a:rPr lang="en-US" sz="3600" b="1" dirty="0" smtClean="0">
                <a:solidFill>
                  <a:schemeClr val="bg2"/>
                </a:solidFill>
                <a:latin typeface="Arial Black" panose="020B0A04020102020204" pitchFamily="34" charset="0"/>
              </a:rPr>
            </a:br>
            <a:br>
              <a:rPr lang="en-US" sz="3600" b="1" dirty="0" smtClean="0">
                <a:solidFill>
                  <a:schemeClr val="bg2"/>
                </a:solidFill>
                <a:latin typeface="Arial Black" panose="020B0A04020102020204" pitchFamily="34" charset="0"/>
              </a:rPr>
            </a:br>
            <a:br>
              <a:rPr lang="en-US" sz="3600" b="1" dirty="0" smtClean="0">
                <a:solidFill>
                  <a:schemeClr val="bg2"/>
                </a:solidFill>
                <a:latin typeface="Arial Black" panose="020B0A04020102020204" pitchFamily="34" charset="0"/>
              </a:rPr>
            </a:br>
            <a:br>
              <a:rPr lang="en-US" sz="3600" b="1" dirty="0" smtClean="0">
                <a:solidFill>
                  <a:schemeClr val="bg2"/>
                </a:solidFill>
                <a:latin typeface="Arial Black" panose="020B0A04020102020204" pitchFamily="34" charset="0"/>
              </a:rPr>
            </a:br>
            <a:br>
              <a:rPr lang="en-US" sz="3600" b="1" dirty="0" smtClean="0">
                <a:solidFill>
                  <a:schemeClr val="bg2"/>
                </a:solidFill>
                <a:latin typeface="Arial Black" panose="020B0A04020102020204" pitchFamily="34" charset="0"/>
              </a:rPr>
            </a:br>
            <a:br>
              <a:rPr lang="en-US" sz="3600" b="1" dirty="0" smtClean="0">
                <a:solidFill>
                  <a:schemeClr val="bg2"/>
                </a:solidFill>
                <a:latin typeface="Arial Black" panose="020B0A04020102020204" pitchFamily="34" charset="0"/>
              </a:rPr>
            </a:br>
            <a:br>
              <a:rPr lang="en-US" sz="3600" b="1" dirty="0" smtClean="0">
                <a:solidFill>
                  <a:schemeClr val="bg2"/>
                </a:solidFill>
                <a:latin typeface="Arial Black" panose="020B0A04020102020204" pitchFamily="34" charset="0"/>
              </a:rPr>
            </a:br>
            <a:br>
              <a:rPr lang="en-US" sz="3600" b="1" dirty="0" smtClean="0">
                <a:solidFill>
                  <a:schemeClr val="bg2"/>
                </a:solidFill>
                <a:latin typeface="Arial Black" panose="020B0A04020102020204" pitchFamily="34" charset="0"/>
              </a:rPr>
            </a:br>
            <a:br>
              <a:rPr lang="en-US" sz="3600" b="1" dirty="0" smtClean="0">
                <a:solidFill>
                  <a:schemeClr val="bg2"/>
                </a:solidFill>
                <a:latin typeface="Arial Black" panose="020B0A04020102020204" pitchFamily="34" charset="0"/>
              </a:rPr>
            </a:br>
            <a:br>
              <a:rPr lang="en-US" sz="3600" b="1" dirty="0" smtClean="0">
                <a:solidFill>
                  <a:schemeClr val="bg2"/>
                </a:solidFill>
                <a:latin typeface="Arial Black" panose="020B0A04020102020204" pitchFamily="34" charset="0"/>
              </a:rPr>
            </a:br>
            <a:br>
              <a:rPr lang="en-US" sz="3600" b="1" dirty="0" smtClean="0">
                <a:solidFill>
                  <a:schemeClr val="bg2"/>
                </a:solidFill>
                <a:latin typeface="Arial Black" panose="020B0A04020102020204" pitchFamily="34" charset="0"/>
              </a:rPr>
            </a:br>
            <a:br>
              <a:rPr lang="en-US" sz="3600" b="1" dirty="0" smtClean="0">
                <a:solidFill>
                  <a:schemeClr val="bg2"/>
                </a:solidFill>
                <a:latin typeface="Arial Black" panose="020B0A04020102020204" pitchFamily="34" charset="0"/>
              </a:rPr>
            </a:br>
            <a:br>
              <a:rPr lang="en-US" sz="3600" b="1" dirty="0" smtClean="0">
                <a:solidFill>
                  <a:schemeClr val="bg2"/>
                </a:solidFill>
                <a:latin typeface="Arial Black" panose="020B0A04020102020204" pitchFamily="34" charset="0"/>
              </a:rPr>
            </a:br>
            <a:br>
              <a:rPr lang="en-US" sz="3600" b="1" dirty="0" smtClean="0">
                <a:solidFill>
                  <a:schemeClr val="bg2"/>
                </a:solidFill>
                <a:latin typeface="Arial Black" panose="020B0A04020102020204" pitchFamily="34" charset="0"/>
              </a:rPr>
            </a:br>
            <a:br>
              <a:rPr lang="en-US" sz="3600" b="1" dirty="0" smtClean="0">
                <a:solidFill>
                  <a:schemeClr val="bg2"/>
                </a:solidFill>
                <a:latin typeface="Arial Black" panose="020B0A04020102020204" pitchFamily="34" charset="0"/>
              </a:rPr>
            </a:br>
            <a:br>
              <a:rPr lang="en-US" sz="3600" b="1" dirty="0" smtClean="0">
                <a:solidFill>
                  <a:schemeClr val="bg2"/>
                </a:solidFill>
                <a:latin typeface="Arial Black" panose="020B0A04020102020204" pitchFamily="34" charset="0"/>
              </a:rPr>
            </a:br>
            <a:br>
              <a:rPr lang="en-US" sz="3600" b="1" dirty="0" smtClean="0">
                <a:solidFill>
                  <a:schemeClr val="bg2"/>
                </a:solidFill>
                <a:latin typeface="Arial Black" panose="020B0A04020102020204" pitchFamily="34" charset="0"/>
              </a:rPr>
            </a:br>
            <a:br>
              <a:rPr lang="en-US" sz="3600" b="1" dirty="0" smtClean="0">
                <a:solidFill>
                  <a:schemeClr val="bg2"/>
                </a:solidFill>
                <a:latin typeface="Arial Black" panose="020B0A04020102020204" pitchFamily="34" charset="0"/>
              </a:rPr>
            </a:br>
            <a:br>
              <a:rPr lang="en-US" sz="3600" b="1" dirty="0" smtClean="0">
                <a:solidFill>
                  <a:schemeClr val="bg2"/>
                </a:solidFill>
                <a:latin typeface="Arial Black" panose="020B0A04020102020204" pitchFamily="34" charset="0"/>
              </a:rPr>
            </a:br>
            <a:br>
              <a:rPr lang="en-US" sz="3600" b="1" dirty="0" smtClean="0">
                <a:solidFill>
                  <a:schemeClr val="bg2"/>
                </a:solidFill>
                <a:latin typeface="Arial Black" panose="020B0A04020102020204" pitchFamily="34" charset="0"/>
              </a:rPr>
            </a:br>
            <a:br>
              <a:rPr lang="en-US" sz="3600" b="1" dirty="0" smtClean="0">
                <a:solidFill>
                  <a:schemeClr val="bg2"/>
                </a:solidFill>
                <a:latin typeface="Arial Black" panose="020B0A04020102020204" pitchFamily="34" charset="0"/>
              </a:rPr>
            </a:br>
            <a:br>
              <a:rPr lang="en-US" sz="3600" b="1" dirty="0" smtClean="0">
                <a:solidFill>
                  <a:schemeClr val="bg2"/>
                </a:solidFill>
                <a:latin typeface="Arial Black" panose="020B0A04020102020204" pitchFamily="34" charset="0"/>
              </a:rPr>
            </a:br>
            <a:br>
              <a:rPr lang="en-US" sz="3600" b="1" dirty="0" smtClean="0">
                <a:solidFill>
                  <a:schemeClr val="bg2"/>
                </a:solidFill>
                <a:latin typeface="Arial Black" panose="020B0A04020102020204" pitchFamily="34" charset="0"/>
              </a:rPr>
            </a:br>
            <a:r>
              <a:rPr lang="en-US" sz="3600" b="1" dirty="0" smtClean="0">
                <a:solidFill>
                  <a:schemeClr val="bg2"/>
                </a:solidFill>
                <a:latin typeface="Arial Black" panose="020B0A04020102020204" pitchFamily="34" charset="0"/>
              </a:rPr>
              <a:t>Viability</a:t>
            </a:r>
            <a:r>
              <a:rPr lang="en-US" sz="3200" b="1" dirty="0" smtClean="0">
                <a:solidFill>
                  <a:schemeClr val="bg2"/>
                </a:solidFill>
                <a:latin typeface="Arial Black" panose="020B0A04020102020204" pitchFamily="34" charset="0"/>
              </a:rPr>
              <a:t> of bee brood (</a:t>
            </a:r>
            <a:r>
              <a:rPr lang="en-US" sz="3200" b="1" i="1" dirty="0" smtClean="0">
                <a:solidFill>
                  <a:schemeClr val="bg2"/>
                </a:solidFill>
                <a:latin typeface="Arial Black" panose="020B0A04020102020204" pitchFamily="34" charset="0"/>
              </a:rPr>
              <a:t>Apis mellifera</a:t>
            </a:r>
            <a:r>
              <a:rPr lang="en-US" sz="3200" b="1" dirty="0" smtClean="0">
                <a:solidFill>
                  <a:schemeClr val="bg2"/>
                </a:solidFill>
                <a:latin typeface="Arial Black" panose="020B0A04020102020204" pitchFamily="34" charset="0"/>
              </a:rPr>
              <a:t>) for </a:t>
            </a:r>
            <a:r>
              <a:rPr lang="en-US" sz="3600" b="1" dirty="0" smtClean="0">
                <a:solidFill>
                  <a:schemeClr val="bg2"/>
                </a:solidFill>
                <a:latin typeface="Arial Black" panose="020B0A04020102020204" pitchFamily="34" charset="0"/>
              </a:rPr>
              <a:t>curl</a:t>
            </a:r>
            <a:r>
              <a:rPr lang="en-US" sz="3200" b="1" dirty="0" smtClean="0">
                <a:solidFill>
                  <a:schemeClr val="bg2"/>
                </a:solidFill>
                <a:latin typeface="Arial Black" panose="020B0A04020102020204" pitchFamily="34" charset="0"/>
              </a:rPr>
              <a:t> bee brood additives to boost chicken feed ingredient for enhanced food security</a:t>
            </a:r>
            <a:br>
              <a:rPr lang="en-US" sz="3600" dirty="0" smtClean="0">
                <a:latin typeface="Arial Black" panose="020B0A04020102020204" pitchFamily="34" charset="0"/>
              </a:rPr>
            </a:br>
            <a:endParaRPr lang="en-GB" sz="3600" dirty="0">
              <a:solidFill>
                <a:schemeClr val="bg2"/>
              </a:solidFill>
              <a:latin typeface="Arial Black" panose="020B0A04020102020204" pitchFamily="34" charset="0"/>
            </a:endParaRPr>
          </a:p>
        </p:txBody>
      </p:sp>
      <p:sp>
        <p:nvSpPr>
          <p:cNvPr id="4" name="Subtitle 3"/>
          <p:cNvSpPr>
            <a:spLocks noGrp="1"/>
          </p:cNvSpPr>
          <p:nvPr>
            <p:ph type="subTitle" idx="1"/>
          </p:nvPr>
        </p:nvSpPr>
        <p:spPr>
          <a:xfrm>
            <a:off x="1396276" y="3403474"/>
            <a:ext cx="6460400" cy="2333709"/>
          </a:xfrm>
        </p:spPr>
        <p:txBody>
          <a:bodyPr>
            <a:normAutofit fontScale="25000" lnSpcReduction="20000"/>
          </a:bodyPr>
          <a:lstStyle/>
          <a:p>
            <a:endParaRPr lang="en-GB" sz="11200" dirty="0" smtClean="0">
              <a:solidFill>
                <a:schemeClr val="bg1"/>
              </a:solidFill>
              <a:latin typeface="Arial Black" panose="020B0A04020102020204" pitchFamily="34" charset="0"/>
            </a:endParaRPr>
          </a:p>
          <a:p>
            <a:r>
              <a:rPr lang="en-GB" sz="11200" dirty="0" smtClean="0">
                <a:solidFill>
                  <a:schemeClr val="bg1"/>
                </a:solidFill>
                <a:latin typeface="Arial Black" panose="020B0A04020102020204" pitchFamily="34" charset="0"/>
              </a:rPr>
              <a:t>Nuwemuhwezi Gershom</a:t>
            </a:r>
            <a:endParaRPr lang="en-GB" sz="11200" dirty="0" smtClean="0">
              <a:solidFill>
                <a:schemeClr val="bg1"/>
              </a:solidFill>
              <a:latin typeface="Arial Black" panose="020B0A04020102020204" pitchFamily="34" charset="0"/>
            </a:endParaRPr>
          </a:p>
          <a:p>
            <a:r>
              <a:rPr lang="en-GB" sz="11200" dirty="0" smtClean="0">
                <a:solidFill>
                  <a:schemeClr val="bg1"/>
                </a:solidFill>
                <a:latin typeface="Arial Black" panose="020B0A04020102020204" pitchFamily="34" charset="0"/>
              </a:rPr>
              <a:t>A461/4320/2018</a:t>
            </a:r>
            <a:endParaRPr lang="en-GB" sz="11200" dirty="0" smtClean="0">
              <a:solidFill>
                <a:schemeClr val="bg1"/>
              </a:solidFill>
              <a:latin typeface="Arial Black" panose="020B0A04020102020204" pitchFamily="34" charset="0"/>
            </a:endParaRPr>
          </a:p>
          <a:p>
            <a:endParaRPr lang="en-GB" sz="11200" dirty="0" smtClean="0">
              <a:solidFill>
                <a:schemeClr val="bg1"/>
              </a:solidFill>
              <a:latin typeface="Arial Black" panose="020B0A04020102020204" pitchFamily="34" charset="0"/>
            </a:endParaRPr>
          </a:p>
          <a:p>
            <a:endParaRPr lang="en-GB" sz="11200" dirty="0" smtClean="0">
              <a:solidFill>
                <a:schemeClr val="bg1"/>
              </a:solidFill>
              <a:latin typeface="Arial Black" panose="020B0A04020102020204" pitchFamily="34" charset="0"/>
            </a:endParaRPr>
          </a:p>
          <a:p>
            <a:endParaRPr lang="en-GB" sz="11200" dirty="0" smtClean="0">
              <a:solidFill>
                <a:schemeClr val="bg1"/>
              </a:solidFill>
              <a:latin typeface="Arial Black" panose="020B0A04020102020204" pitchFamily="34" charset="0"/>
            </a:endParaRPr>
          </a:p>
          <a:p>
            <a:endParaRPr lang="en-GB" sz="11200" dirty="0" smtClean="0">
              <a:solidFill>
                <a:schemeClr val="bg1"/>
              </a:solidFill>
              <a:latin typeface="Arial Black" panose="020B0A04020102020204" pitchFamily="34" charset="0"/>
            </a:endParaRPr>
          </a:p>
          <a:p>
            <a:r>
              <a:rPr lang="en-GB" sz="6400" dirty="0" smtClean="0">
                <a:solidFill>
                  <a:schemeClr val="bg2"/>
                </a:solidFill>
                <a:latin typeface="Arial Black" panose="020B0A04020102020204" pitchFamily="34" charset="0"/>
              </a:rPr>
              <a:t>JOOUST</a:t>
            </a:r>
            <a:endParaRPr lang="en-GB" sz="6400" dirty="0" smtClean="0">
              <a:solidFill>
                <a:schemeClr val="bg2"/>
              </a:solidFill>
              <a:latin typeface="Arial Black" panose="020B0A04020102020204" pitchFamily="34" charset="0"/>
            </a:endParaRPr>
          </a:p>
          <a:p>
            <a:endParaRPr lang="en-GB" sz="8000" dirty="0" smtClean="0">
              <a:solidFill>
                <a:schemeClr val="bg1"/>
              </a:solidFill>
              <a:latin typeface="Arial Black" panose="020B0A04020102020204" pitchFamily="34" charset="0"/>
            </a:endParaRPr>
          </a:p>
          <a:p>
            <a:r>
              <a:rPr lang="en-GB" sz="8000" dirty="0" smtClean="0">
                <a:solidFill>
                  <a:schemeClr val="bg1"/>
                </a:solidFill>
                <a:latin typeface="Arial Black" panose="020B0A04020102020204" pitchFamily="34" charset="0"/>
              </a:rPr>
              <a:t>           </a:t>
            </a:r>
            <a:endParaRPr lang="en-GB" sz="8000" dirty="0" smtClean="0">
              <a:solidFill>
                <a:schemeClr val="bg1"/>
              </a:solidFill>
              <a:latin typeface="Arial Black" panose="020B0A04020102020204" pitchFamily="34" charset="0"/>
            </a:endParaRPr>
          </a:p>
          <a:p>
            <a:r>
              <a:rPr lang="en-GB" dirty="0" smtClean="0">
                <a:solidFill>
                  <a:schemeClr val="bg1"/>
                </a:solidFill>
                <a:latin typeface="Arial Black" panose="020B0A04020102020204" pitchFamily="34" charset="0"/>
              </a:rPr>
              <a:t>                        </a:t>
            </a:r>
            <a:endParaRPr lang="en-GB" dirty="0">
              <a:solidFill>
                <a:schemeClr val="bg1"/>
              </a:solidFill>
              <a:latin typeface="Arial Black" panose="020B0A04020102020204" pitchFamily="34" charset="0"/>
            </a:endParaRPr>
          </a:p>
        </p:txBody>
      </p:sp>
      <p:pic>
        <p:nvPicPr>
          <p:cNvPr id="3" name="Picture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7592" y="5410200"/>
            <a:ext cx="1231499" cy="993734"/>
          </a:xfrm>
          <a:prstGeom prst="rect">
            <a:avLst/>
          </a:prstGeom>
        </p:spPr>
      </p:pic>
      <p:pic>
        <p:nvPicPr>
          <p:cNvPr id="5" name="Pictur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96200" y="5410200"/>
            <a:ext cx="1231499" cy="993734"/>
          </a:xfrm>
          <a:prstGeom prst="rect">
            <a:avLst/>
          </a:prstGeom>
        </p:spPr>
      </p:pic>
      <p:sp>
        <p:nvSpPr>
          <p:cNvPr id="8" name="Slide Number Placeholder 7"/>
          <p:cNvSpPr>
            <a:spLocks noGrp="1"/>
          </p:cNvSpPr>
          <p:nvPr>
            <p:ph type="sldNum" sz="quarter" idx="11"/>
          </p:nvPr>
        </p:nvSpPr>
        <p:spPr/>
        <p:txBody>
          <a:bodyPr/>
          <a:lstStyle/>
          <a:p>
            <a:fld id="{B6F15528-21DE-4FAA-801E-634DDDAF4B2B}" type="slidenum">
              <a:rPr lang="en-US" smtClean="0">
                <a:solidFill>
                  <a:schemeClr val="bg1"/>
                </a:solidFill>
              </a:rPr>
            </a:fld>
            <a:endParaRPr lang="en-US" dirty="0">
              <a:solidFill>
                <a:schemeClr val="bg1"/>
              </a:solidFill>
            </a:endParaRPr>
          </a:p>
        </p:txBody>
      </p:sp>
      <p:sp>
        <p:nvSpPr>
          <p:cNvPr id="9" name="Date Placeholder 8"/>
          <p:cNvSpPr>
            <a:spLocks noGrp="1"/>
          </p:cNvSpPr>
          <p:nvPr>
            <p:ph type="dt" sz="half" idx="10"/>
          </p:nvPr>
        </p:nvSpPr>
        <p:spPr>
          <a:xfrm>
            <a:off x="6307045" y="6380142"/>
            <a:ext cx="2085975" cy="365125"/>
          </a:xfrm>
        </p:spPr>
        <p:txBody>
          <a:bodyPr/>
          <a:lstStyle/>
          <a:p>
            <a:r>
              <a:rPr lang="en-US" b="1" dirty="0" smtClean="0">
                <a:solidFill>
                  <a:schemeClr val="bg1"/>
                </a:solidFill>
              </a:rPr>
              <a:t>Thursday 1,AUG.2019</a:t>
            </a:r>
            <a:endParaRPr lang="en-US" b="1" dirty="0">
              <a:solidFill>
                <a:schemeClr val="bg1"/>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0" advTm="21484"/>
    </mc:Choice>
    <mc:Fallback>
      <p:transition advTm="21484"/>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086600" cy="838200"/>
          </a:xfrm>
        </p:spPr>
        <p:txBody>
          <a:bodyPr/>
          <a:lstStyle/>
          <a:p>
            <a:pPr>
              <a:lnSpc>
                <a:spcPct val="100000"/>
              </a:lnSpc>
            </a:pPr>
            <a:r>
              <a:rPr lang="en-GB" sz="4000" dirty="0" smtClean="0">
                <a:solidFill>
                  <a:schemeClr val="bg2"/>
                </a:solidFill>
                <a:latin typeface="Arial Black" panose="020B0A04020102020204" pitchFamily="34" charset="0"/>
              </a:rPr>
              <a:t>OUTLINE</a:t>
            </a:r>
            <a:endParaRPr lang="en-GB" sz="4000" dirty="0">
              <a:solidFill>
                <a:schemeClr val="bg2"/>
              </a:solidFill>
            </a:endParaRPr>
          </a:p>
        </p:txBody>
      </p:sp>
      <p:sp>
        <p:nvSpPr>
          <p:cNvPr id="3" name="Content Placeholder 2"/>
          <p:cNvSpPr>
            <a:spLocks noGrp="1"/>
          </p:cNvSpPr>
          <p:nvPr>
            <p:ph idx="1"/>
          </p:nvPr>
        </p:nvSpPr>
        <p:spPr>
          <a:xfrm>
            <a:off x="472134" y="1143000"/>
            <a:ext cx="8367066" cy="5334000"/>
          </a:xfrm>
        </p:spPr>
        <p:txBody>
          <a:bodyPr>
            <a:noAutofit/>
          </a:bodyPr>
          <a:lstStyle/>
          <a:p>
            <a:r>
              <a:rPr lang="en-GB" sz="2800" dirty="0" smtClean="0">
                <a:solidFill>
                  <a:schemeClr val="bg1"/>
                </a:solidFill>
                <a:latin typeface="Arial Black" panose="020B0A04020102020204" pitchFamily="34" charset="0"/>
              </a:rPr>
              <a:t>Statement of the Problem</a:t>
            </a:r>
            <a:endParaRPr lang="en-GB" sz="2800" dirty="0" smtClean="0">
              <a:solidFill>
                <a:schemeClr val="bg1"/>
              </a:solidFill>
              <a:latin typeface="Arial Black" panose="020B0A04020102020204" pitchFamily="34" charset="0"/>
            </a:endParaRPr>
          </a:p>
          <a:p>
            <a:r>
              <a:rPr lang="en-GB" sz="2800" dirty="0" smtClean="0">
                <a:solidFill>
                  <a:schemeClr val="bg1"/>
                </a:solidFill>
                <a:latin typeface="Arial Black" panose="020B0A04020102020204" pitchFamily="34" charset="0"/>
              </a:rPr>
              <a:t>Objectives</a:t>
            </a:r>
            <a:endParaRPr lang="en-GB" sz="2800" dirty="0" smtClean="0">
              <a:solidFill>
                <a:schemeClr val="bg1"/>
              </a:solidFill>
              <a:latin typeface="Arial Black" panose="020B0A04020102020204" pitchFamily="34" charset="0"/>
            </a:endParaRPr>
          </a:p>
          <a:p>
            <a:r>
              <a:rPr lang="en-GB" sz="2800" dirty="0" smtClean="0">
                <a:solidFill>
                  <a:schemeClr val="bg1"/>
                </a:solidFill>
                <a:latin typeface="Arial Black" panose="020B0A04020102020204" pitchFamily="34" charset="0"/>
              </a:rPr>
              <a:t>Research Questions/Hypotheses</a:t>
            </a:r>
            <a:endParaRPr lang="en-GB" sz="2800" dirty="0" smtClean="0">
              <a:solidFill>
                <a:srgbClr val="FF0000"/>
              </a:solidFill>
              <a:latin typeface="Arial Black" panose="020B0A04020102020204" pitchFamily="34" charset="0"/>
            </a:endParaRPr>
          </a:p>
          <a:p>
            <a:r>
              <a:rPr lang="en-GB" sz="2800" dirty="0" smtClean="0">
                <a:solidFill>
                  <a:schemeClr val="bg1"/>
                </a:solidFill>
                <a:latin typeface="Arial Black" panose="020B0A04020102020204" pitchFamily="34" charset="0"/>
              </a:rPr>
              <a:t>Material and </a:t>
            </a:r>
            <a:r>
              <a:rPr lang="en-GB" sz="2800" dirty="0">
                <a:solidFill>
                  <a:schemeClr val="bg1"/>
                </a:solidFill>
                <a:latin typeface="Arial Black" panose="020B0A04020102020204" pitchFamily="34" charset="0"/>
              </a:rPr>
              <a:t>Methods </a:t>
            </a:r>
            <a:endParaRPr lang="en-GB" sz="2800" dirty="0" smtClean="0">
              <a:solidFill>
                <a:schemeClr val="bg1"/>
              </a:solidFill>
              <a:latin typeface="Arial Black" panose="020B0A04020102020204" pitchFamily="34" charset="0"/>
            </a:endParaRPr>
          </a:p>
          <a:p>
            <a:r>
              <a:rPr lang="en-GB" sz="2800" dirty="0" smtClean="0">
                <a:solidFill>
                  <a:schemeClr val="bg1"/>
                </a:solidFill>
                <a:latin typeface="Arial Black" panose="020B0A04020102020204" pitchFamily="34" charset="0"/>
              </a:rPr>
              <a:t>Expected outcomes</a:t>
            </a:r>
            <a:endParaRPr lang="en-GB" sz="2800" dirty="0" smtClean="0">
              <a:solidFill>
                <a:schemeClr val="bg1"/>
              </a:solidFill>
              <a:latin typeface="Arial Black" panose="020B0A04020102020204" pitchFamily="34" charset="0"/>
            </a:endParaRPr>
          </a:p>
          <a:p>
            <a:r>
              <a:rPr lang="en-GB" sz="2800" dirty="0" smtClean="0">
                <a:solidFill>
                  <a:schemeClr val="bg1"/>
                </a:solidFill>
                <a:latin typeface="Arial Black" panose="020B0A04020102020204" pitchFamily="34" charset="0"/>
              </a:rPr>
              <a:t>Budget</a:t>
            </a:r>
            <a:endParaRPr lang="en-GB" sz="2800" dirty="0" smtClean="0">
              <a:solidFill>
                <a:schemeClr val="bg1"/>
              </a:solidFill>
              <a:latin typeface="Arial Black" panose="020B0A04020102020204" pitchFamily="34" charset="0"/>
            </a:endParaRPr>
          </a:p>
          <a:p>
            <a:r>
              <a:rPr lang="en-GB" sz="2800" dirty="0" smtClean="0">
                <a:solidFill>
                  <a:schemeClr val="bg1"/>
                </a:solidFill>
                <a:latin typeface="Arial Black" panose="020B0A04020102020204" pitchFamily="34" charset="0"/>
              </a:rPr>
              <a:t>Work plan</a:t>
            </a:r>
            <a:endParaRPr lang="en-GB" sz="2800" dirty="0" smtClean="0">
              <a:solidFill>
                <a:schemeClr val="bg1"/>
              </a:solidFill>
              <a:latin typeface="Arial Black" panose="020B0A04020102020204" pitchFamily="34" charset="0"/>
            </a:endParaRPr>
          </a:p>
          <a:p>
            <a:r>
              <a:rPr lang="en-GB" sz="2800" dirty="0" smtClean="0">
                <a:solidFill>
                  <a:schemeClr val="bg1"/>
                </a:solidFill>
                <a:latin typeface="Arial Black" panose="020B0A04020102020204" pitchFamily="34" charset="0"/>
              </a:rPr>
              <a:t>Acknowledgement </a:t>
            </a:r>
            <a:endParaRPr lang="en-GB" sz="2800" dirty="0" smtClean="0">
              <a:solidFill>
                <a:schemeClr val="bg1"/>
              </a:solidFill>
              <a:latin typeface="Arial Black" panose="020B0A04020102020204" pitchFamily="34" charset="0"/>
            </a:endParaRPr>
          </a:p>
          <a:p>
            <a:r>
              <a:rPr lang="en-GB" sz="2800" dirty="0" smtClean="0">
                <a:solidFill>
                  <a:schemeClr val="bg1"/>
                </a:solidFill>
                <a:latin typeface="Arial Black" panose="020B0A04020102020204" pitchFamily="34" charset="0"/>
              </a:rPr>
              <a:t>References</a:t>
            </a:r>
            <a:endParaRPr lang="en-GB" sz="2800" dirty="0" smtClean="0">
              <a:solidFill>
                <a:schemeClr val="bg1"/>
              </a:solidFill>
              <a:latin typeface="Arial Black" panose="020B0A040201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chemeClr val="bg1"/>
                </a:solidFill>
              </a:rPr>
            </a:fld>
            <a:endParaRPr lang="en-US" dirty="0">
              <a:solidFill>
                <a:schemeClr val="bg1"/>
              </a:solidFill>
            </a:endParaRPr>
          </a:p>
        </p:txBody>
      </p:sp>
      <p:sp>
        <p:nvSpPr>
          <p:cNvPr id="5" name="Date Placeholder 4"/>
          <p:cNvSpPr>
            <a:spLocks noGrp="1"/>
          </p:cNvSpPr>
          <p:nvPr>
            <p:ph type="dt" sz="half" idx="10"/>
          </p:nvPr>
        </p:nvSpPr>
        <p:spPr/>
        <p:txBody>
          <a:bodyPr/>
          <a:lstStyle/>
          <a:p>
            <a:fld id="{FFD28FF0-E361-4E8B-AAB3-6DFEE7B653EB}" type="datetime2">
              <a:rPr lang="en-US" b="1" smtClean="0">
                <a:solidFill>
                  <a:schemeClr val="bg1"/>
                </a:solidFill>
              </a:rPr>
            </a:fld>
            <a:endParaRPr lang="en-US" b="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948" y="0"/>
            <a:ext cx="8876652" cy="914400"/>
          </a:xfrm>
        </p:spPr>
        <p:txBody>
          <a:bodyPr/>
          <a:lstStyle/>
          <a:p>
            <a:r>
              <a:rPr lang="en-GB" sz="4000" dirty="0" smtClean="0">
                <a:solidFill>
                  <a:schemeClr val="bg2"/>
                </a:solidFill>
                <a:latin typeface="Arial Black" panose="020B0A04020102020204" pitchFamily="34" charset="0"/>
              </a:rPr>
              <a:t>STATEMENT OF THE PROBLEM</a:t>
            </a:r>
            <a:endParaRPr lang="en-GB" sz="4000" dirty="0">
              <a:solidFill>
                <a:schemeClr val="bg2"/>
              </a:solidFill>
              <a:latin typeface="Arial Black" panose="020B0A04020102020204" pitchFamily="34" charset="0"/>
            </a:endParaRPr>
          </a:p>
        </p:txBody>
      </p:sp>
      <p:sp>
        <p:nvSpPr>
          <p:cNvPr id="3" name="Content Placeholder 2"/>
          <p:cNvSpPr>
            <a:spLocks noGrp="1"/>
          </p:cNvSpPr>
          <p:nvPr>
            <p:ph idx="1"/>
          </p:nvPr>
        </p:nvSpPr>
        <p:spPr>
          <a:xfrm>
            <a:off x="114948" y="762000"/>
            <a:ext cx="8876652" cy="6096000"/>
          </a:xfrm>
        </p:spPr>
        <p:txBody>
          <a:bodyPr>
            <a:noAutofit/>
          </a:bodyPr>
          <a:lstStyle/>
          <a:p>
            <a:endParaRPr lang="en-US" dirty="0" smtClean="0">
              <a:solidFill>
                <a:schemeClr val="bg1"/>
              </a:solidFill>
              <a:latin typeface="Arial Black" panose="020B0A04020102020204" pitchFamily="34" charset="0"/>
              <a:cs typeface="Arial" panose="020B0604020202020204" pitchFamily="34" charset="0"/>
            </a:endParaRPr>
          </a:p>
          <a:p>
            <a:r>
              <a:rPr lang="en-US" dirty="0" smtClean="0">
                <a:solidFill>
                  <a:schemeClr val="bg1"/>
                </a:solidFill>
                <a:latin typeface="Arial Black" panose="020B0A04020102020204" pitchFamily="34" charset="0"/>
                <a:cs typeface="Arial" panose="020B0604020202020204" pitchFamily="34" charset="0"/>
              </a:rPr>
              <a:t>Edible stages of honey bee are </a:t>
            </a:r>
            <a:r>
              <a:rPr lang="en-US" dirty="0" smtClean="0">
                <a:solidFill>
                  <a:schemeClr val="bg2"/>
                </a:solidFill>
                <a:latin typeface="Arial Black" panose="020B0A04020102020204" pitchFamily="34" charset="0"/>
                <a:cs typeface="Arial" panose="020B0604020202020204" pitchFamily="34" charset="0"/>
              </a:rPr>
              <a:t>brood </a:t>
            </a:r>
            <a:r>
              <a:rPr lang="en-US" dirty="0" smtClean="0">
                <a:solidFill>
                  <a:schemeClr val="bg1"/>
                </a:solidFill>
                <a:latin typeface="Arial Black" panose="020B0A04020102020204" pitchFamily="34" charset="0"/>
                <a:cs typeface="Arial" panose="020B0604020202020204" pitchFamily="34" charset="0"/>
              </a:rPr>
              <a:t>of Queen, workers </a:t>
            </a:r>
            <a:r>
              <a:rPr lang="en-US" dirty="0">
                <a:solidFill>
                  <a:schemeClr val="bg1"/>
                </a:solidFill>
                <a:latin typeface="Arial Black" panose="020B0A04020102020204" pitchFamily="34" charset="0"/>
                <a:cs typeface="Arial" panose="020B0604020202020204" pitchFamily="34" charset="0"/>
              </a:rPr>
              <a:t>and </a:t>
            </a:r>
            <a:r>
              <a:rPr lang="en-US" dirty="0" smtClean="0">
                <a:solidFill>
                  <a:schemeClr val="bg1"/>
                </a:solidFill>
                <a:latin typeface="Arial Black" panose="020B0A04020102020204" pitchFamily="34" charset="0"/>
                <a:cs typeface="Arial" panose="020B0604020202020204" pitchFamily="34" charset="0"/>
              </a:rPr>
              <a:t>drone (</a:t>
            </a:r>
            <a:r>
              <a:rPr lang="en-US" dirty="0" smtClean="0">
                <a:solidFill>
                  <a:schemeClr val="bg2"/>
                </a:solidFill>
                <a:latin typeface="Arial Black" panose="020B0A04020102020204" pitchFamily="34" charset="0"/>
                <a:cs typeface="Arial" panose="020B0604020202020204" pitchFamily="34" charset="0"/>
              </a:rPr>
              <a:t>larvae, pupae) </a:t>
            </a:r>
            <a:r>
              <a:rPr lang="en-US" dirty="0" smtClean="0">
                <a:solidFill>
                  <a:schemeClr val="bg1"/>
                </a:solidFill>
                <a:latin typeface="Arial Black" panose="020B0A04020102020204" pitchFamily="34" charset="0"/>
                <a:cs typeface="Arial" panose="020B0604020202020204" pitchFamily="34" charset="0"/>
              </a:rPr>
              <a:t>(Antoine&amp; Annette, </a:t>
            </a:r>
            <a:r>
              <a:rPr lang="en-US" dirty="0">
                <a:solidFill>
                  <a:schemeClr val="bg1"/>
                </a:solidFill>
                <a:latin typeface="Arial Black" panose="020B0A04020102020204" pitchFamily="34" charset="0"/>
                <a:cs typeface="Arial" panose="020B0604020202020204" pitchFamily="34" charset="0"/>
              </a:rPr>
              <a:t>2018</a:t>
            </a:r>
            <a:r>
              <a:rPr lang="en-US" dirty="0" smtClean="0">
                <a:solidFill>
                  <a:schemeClr val="bg1"/>
                </a:solidFill>
                <a:latin typeface="Arial Black" panose="020B0A04020102020204" pitchFamily="34" charset="0"/>
                <a:cs typeface="Arial" panose="020B0604020202020204" pitchFamily="34" charset="0"/>
              </a:rPr>
              <a:t>).</a:t>
            </a:r>
            <a:endParaRPr lang="en-US" dirty="0" smtClean="0">
              <a:solidFill>
                <a:schemeClr val="bg1"/>
              </a:solidFill>
              <a:latin typeface="Arial Black" panose="020B0A04020102020204" pitchFamily="34" charset="0"/>
              <a:cs typeface="Arial" panose="020B0604020202020204" pitchFamily="34" charset="0"/>
            </a:endParaRPr>
          </a:p>
          <a:p>
            <a:endParaRPr lang="en-US" dirty="0" smtClean="0">
              <a:solidFill>
                <a:schemeClr val="bg1"/>
              </a:solidFill>
              <a:latin typeface="Arial Black" panose="020B0A04020102020204" pitchFamily="34" charset="0"/>
              <a:cs typeface="Arial" panose="020B0604020202020204" pitchFamily="34" charset="0"/>
            </a:endParaRPr>
          </a:p>
          <a:p>
            <a:endParaRPr lang="en-US" dirty="0" smtClean="0">
              <a:solidFill>
                <a:schemeClr val="bg1"/>
              </a:solidFill>
              <a:latin typeface="Arial Black" panose="020B0A04020102020204" pitchFamily="34" charset="0"/>
              <a:cs typeface="Arial" panose="020B0604020202020204" pitchFamily="34" charset="0"/>
            </a:endParaRPr>
          </a:p>
          <a:p>
            <a:r>
              <a:rPr lang="en-US" dirty="0" smtClean="0">
                <a:solidFill>
                  <a:schemeClr val="bg1"/>
                </a:solidFill>
                <a:latin typeface="Arial Black" panose="020B0A04020102020204" pitchFamily="34" charset="0"/>
                <a:cs typeface="Arial" panose="020B0604020202020204" pitchFamily="34" charset="0"/>
              </a:rPr>
              <a:t>Honey bee (</a:t>
            </a:r>
            <a:r>
              <a:rPr lang="en-US" i="1" dirty="0" smtClean="0">
                <a:solidFill>
                  <a:schemeClr val="bg1"/>
                </a:solidFill>
                <a:latin typeface="Arial Black" panose="020B0A04020102020204" pitchFamily="34" charset="0"/>
                <a:cs typeface="Arial" panose="020B0604020202020204" pitchFamily="34" charset="0"/>
              </a:rPr>
              <a:t>Apis mellifera</a:t>
            </a:r>
            <a:r>
              <a:rPr lang="en-US" dirty="0" smtClean="0">
                <a:solidFill>
                  <a:schemeClr val="bg1"/>
                </a:solidFill>
                <a:latin typeface="Arial Black" panose="020B0A04020102020204" pitchFamily="34" charset="0"/>
                <a:cs typeface="Arial" panose="020B0604020202020204" pitchFamily="34" charset="0"/>
              </a:rPr>
              <a:t>) facilitates pollination and production of honey, brood for food in </a:t>
            </a:r>
            <a:r>
              <a:rPr lang="en-US" dirty="0" smtClean="0">
                <a:solidFill>
                  <a:schemeClr val="bg2"/>
                </a:solidFill>
                <a:latin typeface="Arial Black" panose="020B0A04020102020204" pitchFamily="34" charset="0"/>
                <a:cs typeface="Arial" panose="020B0604020202020204" pitchFamily="34" charset="0"/>
              </a:rPr>
              <a:t>aspects of substituting conventional protein </a:t>
            </a:r>
            <a:r>
              <a:rPr lang="en-US" dirty="0" smtClean="0">
                <a:solidFill>
                  <a:schemeClr val="bg1"/>
                </a:solidFill>
                <a:latin typeface="Arial Black" panose="020B0A04020102020204" pitchFamily="34" charset="0"/>
                <a:cs typeface="Arial" panose="020B0604020202020204" pitchFamily="34" charset="0"/>
              </a:rPr>
              <a:t>sources like soya bean, fish meal,Black solider fly(Annette,2018;Evans,2018). In terms of being </a:t>
            </a:r>
            <a:r>
              <a:rPr lang="en-US" dirty="0" smtClean="0">
                <a:solidFill>
                  <a:schemeClr val="bg2"/>
                </a:solidFill>
                <a:latin typeface="Arial Black" panose="020B0A04020102020204" pitchFamily="34" charset="0"/>
                <a:cs typeface="Arial" panose="020B0604020202020204" pitchFamily="34" charset="0"/>
              </a:rPr>
              <a:t>low cost </a:t>
            </a:r>
            <a:r>
              <a:rPr lang="en-US" dirty="0" smtClean="0">
                <a:solidFill>
                  <a:schemeClr val="bg1"/>
                </a:solidFill>
                <a:latin typeface="Arial Black" panose="020B0A04020102020204" pitchFamily="34" charset="0"/>
                <a:cs typeface="Arial" panose="020B0604020202020204" pitchFamily="34" charset="0"/>
              </a:rPr>
              <a:t>or </a:t>
            </a:r>
            <a:r>
              <a:rPr lang="en-US" dirty="0" smtClean="0">
                <a:solidFill>
                  <a:schemeClr val="bg2"/>
                </a:solidFill>
                <a:latin typeface="Arial Black" panose="020B0A04020102020204" pitchFamily="34" charset="0"/>
                <a:cs typeface="Arial" panose="020B0604020202020204" pitchFamily="34" charset="0"/>
              </a:rPr>
              <a:t>better</a:t>
            </a:r>
            <a:r>
              <a:rPr lang="en-US" dirty="0" smtClean="0">
                <a:solidFill>
                  <a:schemeClr val="bg1"/>
                </a:solidFill>
                <a:latin typeface="Arial Black" panose="020B0A04020102020204" pitchFamily="34" charset="0"/>
                <a:cs typeface="Arial" panose="020B0604020202020204" pitchFamily="34" charset="0"/>
              </a:rPr>
              <a:t> because of being more </a:t>
            </a:r>
            <a:r>
              <a:rPr lang="en-US" dirty="0" smtClean="0">
                <a:solidFill>
                  <a:schemeClr val="bg2"/>
                </a:solidFill>
                <a:latin typeface="Arial Black" panose="020B0A04020102020204" pitchFamily="34" charset="0"/>
                <a:cs typeface="Arial" panose="020B0604020202020204" pitchFamily="34" charset="0"/>
              </a:rPr>
              <a:t>nutritive</a:t>
            </a:r>
            <a:r>
              <a:rPr lang="en-US" dirty="0" smtClean="0">
                <a:solidFill>
                  <a:schemeClr val="bg1"/>
                </a:solidFill>
                <a:latin typeface="Arial Black" panose="020B0A04020102020204" pitchFamily="34" charset="0"/>
                <a:cs typeface="Arial" panose="020B0604020202020204" pitchFamily="34" charset="0"/>
              </a:rPr>
              <a:t>.</a:t>
            </a:r>
            <a:endParaRPr lang="en-US" dirty="0" smtClean="0">
              <a:solidFill>
                <a:schemeClr val="bg1"/>
              </a:solidFill>
              <a:latin typeface="Arial Black" panose="020B0A04020102020204" pitchFamily="34" charset="0"/>
              <a:cs typeface="Arial" panose="020B0604020202020204" pitchFamily="34" charset="0"/>
            </a:endParaRPr>
          </a:p>
        </p:txBody>
      </p:sp>
      <p:sp>
        <p:nvSpPr>
          <p:cNvPr id="4" name="Slide Number Placeholder 3"/>
          <p:cNvSpPr>
            <a:spLocks noGrp="1"/>
          </p:cNvSpPr>
          <p:nvPr>
            <p:ph type="sldNum" sz="quarter" idx="12"/>
          </p:nvPr>
        </p:nvSpPr>
        <p:spPr>
          <a:xfrm>
            <a:off x="8570123" y="6400800"/>
            <a:ext cx="561975" cy="457200"/>
          </a:xfrm>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a:xfrm>
            <a:off x="6457303" y="6451932"/>
            <a:ext cx="2085975" cy="365125"/>
          </a:xfrm>
        </p:spPr>
        <p:txBody>
          <a:bodyPr/>
          <a:lstStyle/>
          <a:p>
            <a:r>
              <a:rPr lang="en-US" b="1" dirty="0" smtClean="0">
                <a:solidFill>
                  <a:schemeClr val="bg1"/>
                </a:solidFill>
              </a:rPr>
              <a:t>Thursday 1.AUG. 2019</a:t>
            </a:r>
            <a:endParaRPr lang="en-US" b="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630" y="0"/>
            <a:ext cx="8229600" cy="685800"/>
          </a:xfrm>
        </p:spPr>
        <p:txBody>
          <a:bodyPr/>
          <a:lstStyle/>
          <a:p>
            <a:pPr algn="l"/>
            <a:r>
              <a:rPr lang="en-GB" sz="4000" dirty="0" smtClean="0">
                <a:solidFill>
                  <a:schemeClr val="bg2"/>
                </a:solidFill>
                <a:latin typeface="Arial Black" panose="020B0A04020102020204" pitchFamily="34" charset="0"/>
              </a:rPr>
              <a:t>Cont’d</a:t>
            </a:r>
            <a:endParaRPr lang="en-GB" dirty="0">
              <a:solidFill>
                <a:schemeClr val="bg2"/>
              </a:solidFill>
            </a:endParaRPr>
          </a:p>
        </p:txBody>
      </p:sp>
      <p:sp>
        <p:nvSpPr>
          <p:cNvPr id="3" name="Content Placeholder 2"/>
          <p:cNvSpPr>
            <a:spLocks noGrp="1"/>
          </p:cNvSpPr>
          <p:nvPr>
            <p:ph idx="1"/>
          </p:nvPr>
        </p:nvSpPr>
        <p:spPr>
          <a:xfrm>
            <a:off x="152400" y="609600"/>
            <a:ext cx="8763000" cy="6248400"/>
          </a:xfrm>
        </p:spPr>
        <p:txBody>
          <a:bodyPr>
            <a:normAutofit fontScale="92500" lnSpcReduction="10000"/>
          </a:bodyPr>
          <a:lstStyle/>
          <a:p>
            <a:r>
              <a:rPr lang="en-US" sz="2600" b="1" dirty="0" smtClean="0">
                <a:solidFill>
                  <a:schemeClr val="bg1"/>
                </a:solidFill>
                <a:latin typeface="Arial Black" panose="020B0A04020102020204" pitchFamily="34" charset="0"/>
                <a:cs typeface="Arial" panose="020B0604020202020204" pitchFamily="34" charset="0"/>
              </a:rPr>
              <a:t>Current  practice</a:t>
            </a:r>
            <a:r>
              <a:rPr lang="en-US" sz="2600" b="1" dirty="0" smtClean="0">
                <a:solidFill>
                  <a:schemeClr val="bg2"/>
                </a:solidFill>
                <a:latin typeface="Arial Black" panose="020B0A04020102020204" pitchFamily="34" charset="0"/>
                <a:cs typeface="Arial" panose="020B0604020202020204" pitchFamily="34" charset="0"/>
              </a:rPr>
              <a:t> </a:t>
            </a:r>
            <a:r>
              <a:rPr lang="en-US" sz="2600" b="1" dirty="0" smtClean="0">
                <a:solidFill>
                  <a:schemeClr val="bg1"/>
                </a:solidFill>
                <a:latin typeface="Arial Black" panose="020B0A04020102020204" pitchFamily="34" charset="0"/>
                <a:cs typeface="Arial" panose="020B0604020202020204" pitchFamily="34" charset="0"/>
              </a:rPr>
              <a:t>of</a:t>
            </a:r>
            <a:r>
              <a:rPr lang="en-US" sz="2600" b="1" dirty="0" smtClean="0">
                <a:solidFill>
                  <a:schemeClr val="bg2"/>
                </a:solidFill>
                <a:latin typeface="Arial Black" panose="020B0A04020102020204" pitchFamily="34" charset="0"/>
                <a:cs typeface="Arial" panose="020B0604020202020204" pitchFamily="34" charset="0"/>
              </a:rPr>
              <a:t> culling bee brood </a:t>
            </a:r>
            <a:r>
              <a:rPr lang="en-US" sz="2600" b="1" dirty="0" smtClean="0">
                <a:solidFill>
                  <a:schemeClr val="bg1"/>
                </a:solidFill>
                <a:latin typeface="Arial Black" panose="020B0A04020102020204" pitchFamily="34" charset="0"/>
                <a:cs typeface="Arial" panose="020B0604020202020204" pitchFamily="34" charset="0"/>
              </a:rPr>
              <a:t>is the </a:t>
            </a:r>
            <a:r>
              <a:rPr lang="en-US" sz="2600" b="1" dirty="0" smtClean="0">
                <a:solidFill>
                  <a:schemeClr val="bg2"/>
                </a:solidFill>
                <a:latin typeface="Arial Black" panose="020B0A04020102020204" pitchFamily="34" charset="0"/>
                <a:cs typeface="Arial" panose="020B0604020202020204" pitchFamily="34" charset="0"/>
              </a:rPr>
              <a:t>effective measure </a:t>
            </a:r>
            <a:r>
              <a:rPr lang="en-US" sz="2600" b="1" dirty="0" smtClean="0">
                <a:solidFill>
                  <a:schemeClr val="bg1"/>
                </a:solidFill>
                <a:latin typeface="Arial Black" panose="020B0A04020102020204" pitchFamily="34" charset="0"/>
                <a:cs typeface="Arial" panose="020B0604020202020204" pitchFamily="34" charset="0"/>
              </a:rPr>
              <a:t>of</a:t>
            </a:r>
            <a:r>
              <a:rPr lang="en-US" sz="2600" b="1" dirty="0" smtClean="0">
                <a:solidFill>
                  <a:schemeClr val="bg2"/>
                </a:solidFill>
                <a:latin typeface="Arial Black" panose="020B0A04020102020204" pitchFamily="34" charset="0"/>
                <a:cs typeface="Arial" panose="020B0604020202020204" pitchFamily="34" charset="0"/>
              </a:rPr>
              <a:t> varroa mite control </a:t>
            </a:r>
            <a:r>
              <a:rPr lang="en-US" sz="2600" b="1" dirty="0" smtClean="0">
                <a:solidFill>
                  <a:schemeClr val="bg1"/>
                </a:solidFill>
                <a:latin typeface="Arial Black" panose="020B0A04020102020204" pitchFamily="34" charset="0"/>
                <a:cs typeface="Arial" panose="020B0604020202020204" pitchFamily="34" charset="0"/>
              </a:rPr>
              <a:t>when combined with chemical treatment as </a:t>
            </a:r>
            <a:r>
              <a:rPr lang="en-US" sz="2600" b="1" dirty="0" smtClean="0">
                <a:solidFill>
                  <a:schemeClr val="bg2"/>
                </a:solidFill>
                <a:latin typeface="Arial Black" panose="020B0A04020102020204" pitchFamily="34" charset="0"/>
                <a:cs typeface="Arial" panose="020B0604020202020204" pitchFamily="34" charset="0"/>
              </a:rPr>
              <a:t>part of an integrated pest managing strategy </a:t>
            </a:r>
            <a:r>
              <a:rPr lang="en-US" sz="2600" b="1" dirty="0" smtClean="0">
                <a:solidFill>
                  <a:schemeClr val="bg1"/>
                </a:solidFill>
                <a:latin typeface="Arial Black" panose="020B0A04020102020204" pitchFamily="34" charset="0"/>
                <a:cs typeface="Arial" panose="020B0604020202020204" pitchFamily="34" charset="0"/>
              </a:rPr>
              <a:t>(Calderone, 2005; Annette, 2018).</a:t>
            </a:r>
            <a:endParaRPr lang="en-US" sz="2600" b="1" dirty="0" smtClean="0">
              <a:solidFill>
                <a:schemeClr val="bg1"/>
              </a:solidFill>
              <a:latin typeface="Arial Black" panose="020B0A04020102020204" pitchFamily="34" charset="0"/>
              <a:cs typeface="Arial" panose="020B0604020202020204" pitchFamily="34" charset="0"/>
            </a:endParaRPr>
          </a:p>
          <a:p>
            <a:endParaRPr lang="en-US" sz="2600" b="1" dirty="0" smtClean="0">
              <a:solidFill>
                <a:schemeClr val="bg1"/>
              </a:solidFill>
              <a:latin typeface="Arial Black" panose="020B0A04020102020204" pitchFamily="34" charset="0"/>
              <a:cs typeface="Arial" panose="020B0604020202020204" pitchFamily="34" charset="0"/>
            </a:endParaRPr>
          </a:p>
          <a:p>
            <a:r>
              <a:rPr lang="en-US" sz="2600" b="1" dirty="0" smtClean="0">
                <a:solidFill>
                  <a:schemeClr val="bg1"/>
                </a:solidFill>
                <a:latin typeface="Arial Black" panose="020B0A04020102020204" pitchFamily="34" charset="0"/>
                <a:cs typeface="Arial" panose="020B0604020202020204" pitchFamily="34" charset="0"/>
              </a:rPr>
              <a:t>This has led to </a:t>
            </a:r>
            <a:r>
              <a:rPr lang="en-US" sz="2600" b="1" dirty="0" smtClean="0">
                <a:solidFill>
                  <a:schemeClr val="bg2"/>
                </a:solidFill>
                <a:latin typeface="Arial Black" panose="020B0A04020102020204" pitchFamily="34" charset="0"/>
                <a:cs typeface="Arial" panose="020B0604020202020204" pitchFamily="34" charset="0"/>
              </a:rPr>
              <a:t>wide-spread adoption </a:t>
            </a:r>
            <a:r>
              <a:rPr lang="en-US" sz="2600" b="1" dirty="0" smtClean="0">
                <a:solidFill>
                  <a:schemeClr val="bg1"/>
                </a:solidFill>
                <a:latin typeface="Arial Black" panose="020B0A04020102020204" pitchFamily="34" charset="0"/>
                <a:cs typeface="Arial" panose="020B0604020202020204" pitchFamily="34" charset="0"/>
              </a:rPr>
              <a:t>of this methods in Denmark&amp; European countries. </a:t>
            </a:r>
            <a:endParaRPr lang="en-US" sz="2600" b="1" dirty="0" smtClean="0">
              <a:solidFill>
                <a:schemeClr val="bg1"/>
              </a:solidFill>
              <a:latin typeface="Arial Black" panose="020B0A04020102020204" pitchFamily="34" charset="0"/>
              <a:cs typeface="Arial" panose="020B0604020202020204" pitchFamily="34" charset="0"/>
            </a:endParaRPr>
          </a:p>
          <a:p>
            <a:pPr>
              <a:buNone/>
            </a:pPr>
            <a:endParaRPr lang="en-US" sz="2600" b="1" dirty="0" smtClean="0">
              <a:solidFill>
                <a:schemeClr val="bg1"/>
              </a:solidFill>
              <a:latin typeface="Arial Black" panose="020B0A04020102020204" pitchFamily="34" charset="0"/>
              <a:cs typeface="Arial" panose="020B0604020202020204" pitchFamily="34" charset="0"/>
            </a:endParaRPr>
          </a:p>
          <a:p>
            <a:pPr marL="0" marR="0">
              <a:spcBef>
                <a:spcPts val="0"/>
              </a:spcBef>
              <a:spcAft>
                <a:spcPts val="1500"/>
              </a:spcAft>
            </a:pPr>
            <a:r>
              <a:rPr lang="en-US" sz="2600" b="1" dirty="0" smtClean="0">
                <a:solidFill>
                  <a:schemeClr val="bg1"/>
                </a:solidFill>
                <a:latin typeface="Arial Black" panose="020B0A04020102020204" pitchFamily="34" charset="0"/>
                <a:cs typeface="Arial" panose="020B0604020202020204" pitchFamily="34" charset="0"/>
              </a:rPr>
              <a:t>However, beekeepers in Africa are ignorant&amp; have no knowledge</a:t>
            </a:r>
            <a:r>
              <a:rPr lang="en-US" sz="2800" b="1" kern="1400" spc="25" dirty="0" smtClean="0">
                <a:solidFill>
                  <a:schemeClr val="bg1"/>
                </a:solidFill>
                <a:latin typeface="Arial Black" panose="020B0A04020102020204"/>
                <a:ea typeface="Times New Roman" panose="02020603050405020304"/>
                <a:cs typeface="Times New Roman" panose="02020603050405020304"/>
              </a:rPr>
              <a:t> at the </a:t>
            </a:r>
            <a:r>
              <a:rPr lang="en-US" sz="2800" b="1" kern="1400" spc="25" dirty="0" smtClean="0">
                <a:solidFill>
                  <a:schemeClr val="bg2"/>
                </a:solidFill>
                <a:latin typeface="Arial Black" panose="020B0A04020102020204"/>
                <a:ea typeface="Times New Roman" panose="02020603050405020304"/>
                <a:cs typeface="Times New Roman" panose="02020603050405020304"/>
              </a:rPr>
              <a:t>efficacy and adoption </a:t>
            </a:r>
            <a:r>
              <a:rPr lang="en-US" sz="2800" b="1" kern="1400" spc="25" dirty="0" smtClean="0">
                <a:solidFill>
                  <a:schemeClr val="bg1"/>
                </a:solidFill>
                <a:latin typeface="Arial Black" panose="020B0A04020102020204"/>
                <a:ea typeface="Times New Roman" panose="02020603050405020304"/>
                <a:cs typeface="Times New Roman" panose="02020603050405020304"/>
              </a:rPr>
              <a:t>of one </a:t>
            </a:r>
            <a:r>
              <a:rPr lang="en-US" sz="2800" b="1" kern="1400" spc="25" dirty="0" smtClean="0">
                <a:solidFill>
                  <a:schemeClr val="bg2"/>
                </a:solidFill>
                <a:latin typeface="Arial Black" panose="020B0A04020102020204"/>
                <a:ea typeface="Times New Roman" panose="02020603050405020304"/>
                <a:cs typeface="Times New Roman" panose="02020603050405020304"/>
              </a:rPr>
              <a:t>complex IPM tool cull bee brood</a:t>
            </a:r>
            <a:r>
              <a:rPr lang="en-US" sz="2800" b="1" kern="1400" spc="25" dirty="0" smtClean="0">
                <a:solidFill>
                  <a:schemeClr val="bg1"/>
                </a:solidFill>
                <a:latin typeface="Arial Black" panose="020B0A04020102020204"/>
                <a:ea typeface="Times New Roman" panose="02020603050405020304"/>
                <a:cs typeface="Times New Roman" panose="02020603050405020304"/>
              </a:rPr>
              <a:t>(CBB) &amp;</a:t>
            </a:r>
            <a:endParaRPr lang="en-US" sz="2600" b="1" kern="1400" spc="25" dirty="0" smtClean="0">
              <a:solidFill>
                <a:schemeClr val="bg1"/>
              </a:solidFill>
              <a:latin typeface="Arial Black" panose="020B0A04020102020204" pitchFamily="34" charset="0"/>
              <a:ea typeface="Times New Roman" panose="02020603050405020304"/>
              <a:cs typeface="Arial" panose="020B0604020202020204" pitchFamily="34" charset="0"/>
            </a:endParaRPr>
          </a:p>
          <a:p>
            <a:pPr marL="0" marR="0">
              <a:spcBef>
                <a:spcPts val="0"/>
              </a:spcBef>
              <a:spcAft>
                <a:spcPts val="1500"/>
              </a:spcAft>
            </a:pPr>
            <a:r>
              <a:rPr lang="en-US" sz="2600" b="1" dirty="0" smtClean="0">
                <a:solidFill>
                  <a:schemeClr val="bg1"/>
                </a:solidFill>
                <a:latin typeface="Arial Black" panose="020B0A04020102020204" pitchFamily="34" charset="0"/>
                <a:cs typeface="Arial" panose="020B0604020202020204" pitchFamily="34" charset="0"/>
              </a:rPr>
              <a:t>How to </a:t>
            </a:r>
            <a:r>
              <a:rPr lang="en-US" sz="2600" b="1" dirty="0" smtClean="0">
                <a:solidFill>
                  <a:schemeClr val="bg2"/>
                </a:solidFill>
                <a:latin typeface="Arial Black" panose="020B0A04020102020204" pitchFamily="34" charset="0"/>
                <a:cs typeface="Arial" panose="020B0604020202020204" pitchFamily="34" charset="0"/>
              </a:rPr>
              <a:t>utilize and integrate culled bee brood </a:t>
            </a:r>
            <a:r>
              <a:rPr lang="en-US" sz="2600" b="1" dirty="0" smtClean="0">
                <a:solidFill>
                  <a:schemeClr val="bg1"/>
                </a:solidFill>
                <a:latin typeface="Arial Black" panose="020B0A04020102020204" pitchFamily="34" charset="0"/>
                <a:cs typeface="Arial" panose="020B0604020202020204" pitchFamily="34" charset="0"/>
              </a:rPr>
              <a:t>into their food or feed </a:t>
            </a:r>
            <a:r>
              <a:rPr lang="en-US" sz="2600" b="1" dirty="0" smtClean="0">
                <a:solidFill>
                  <a:schemeClr val="bg2"/>
                </a:solidFill>
                <a:latin typeface="Arial Black" panose="020B0A04020102020204" pitchFamily="34" charset="0"/>
                <a:cs typeface="Arial" panose="020B0604020202020204" pitchFamily="34" charset="0"/>
              </a:rPr>
              <a:t>systems</a:t>
            </a:r>
            <a:r>
              <a:rPr lang="en-US" sz="2600" b="1" dirty="0" smtClean="0">
                <a:solidFill>
                  <a:schemeClr val="bg1"/>
                </a:solidFill>
                <a:latin typeface="Arial Black" panose="020B0A04020102020204" pitchFamily="34" charset="0"/>
                <a:cs typeface="Arial" panose="020B0604020202020204" pitchFamily="34" charset="0"/>
              </a:rPr>
              <a:t> after processing as an alternative source of protein.</a:t>
            </a:r>
            <a:endParaRPr lang="en-US" sz="2600" b="1" dirty="0" smtClean="0">
              <a:solidFill>
                <a:schemeClr val="bg1"/>
              </a:solidFill>
              <a:latin typeface="Arial Black" panose="020B0A04020102020204" pitchFamily="34" charset="0"/>
            </a:endParaRPr>
          </a:p>
          <a:p>
            <a:endParaRPr lang="en-GB" b="1" dirty="0">
              <a:solidFill>
                <a:schemeClr val="bg1"/>
              </a:solidFill>
              <a:latin typeface="Arial Black" panose="020B0A040201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p:txBody>
          <a:bodyPr/>
          <a:lstStyle/>
          <a:p>
            <a:fld id="{AA00CB11-A77D-4CA0-954C-AA568DBC0405}" type="datetime2">
              <a:rPr lang="en-US" b="1" smtClean="0">
                <a:solidFill>
                  <a:schemeClr val="bg1"/>
                </a:solidFill>
              </a:rPr>
            </a:fld>
            <a:endParaRPr lang="en-US" b="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794" y="76200"/>
            <a:ext cx="8229600" cy="762000"/>
          </a:xfrm>
        </p:spPr>
        <p:txBody>
          <a:bodyPr/>
          <a:lstStyle/>
          <a:p>
            <a:pPr algn="l"/>
            <a:r>
              <a:rPr lang="en-GB" sz="4000" dirty="0">
                <a:solidFill>
                  <a:schemeClr val="bg2"/>
                </a:solidFill>
                <a:latin typeface="Arial Black" panose="020B0A04020102020204" pitchFamily="34" charset="0"/>
              </a:rPr>
              <a:t>Cont’d</a:t>
            </a:r>
            <a:endParaRPr lang="en-US" sz="4000" dirty="0">
              <a:solidFill>
                <a:schemeClr val="bg2"/>
              </a:solidFill>
            </a:endParaRPr>
          </a:p>
        </p:txBody>
      </p:sp>
      <p:sp>
        <p:nvSpPr>
          <p:cNvPr id="3" name="Content Placeholder 2"/>
          <p:cNvSpPr>
            <a:spLocks noGrp="1"/>
          </p:cNvSpPr>
          <p:nvPr>
            <p:ph idx="1"/>
          </p:nvPr>
        </p:nvSpPr>
        <p:spPr>
          <a:xfrm>
            <a:off x="152400" y="827964"/>
            <a:ext cx="8839200" cy="6030036"/>
          </a:xfrm>
        </p:spPr>
        <p:txBody>
          <a:bodyPr>
            <a:noAutofit/>
          </a:bodyPr>
          <a:lstStyle/>
          <a:p>
            <a:pPr algn="just"/>
            <a:endParaRPr lang="en-US" dirty="0" smtClean="0">
              <a:solidFill>
                <a:schemeClr val="bg1"/>
              </a:solidFill>
              <a:latin typeface="Arial Black" panose="020B0A04020102020204" pitchFamily="34" charset="0"/>
              <a:cs typeface="Arial" panose="020B0604020202020204" pitchFamily="34" charset="0"/>
            </a:endParaRPr>
          </a:p>
          <a:p>
            <a:pPr algn="just"/>
            <a:r>
              <a:rPr lang="en-US" dirty="0" smtClean="0">
                <a:solidFill>
                  <a:schemeClr val="bg1"/>
                </a:solidFill>
                <a:latin typeface="Arial Black" panose="020B0A04020102020204" pitchFamily="34" charset="0"/>
                <a:cs typeface="Arial" panose="020B0604020202020204" pitchFamily="34" charset="0"/>
              </a:rPr>
              <a:t>However</a:t>
            </a:r>
            <a:r>
              <a:rPr lang="en-US" dirty="0">
                <a:solidFill>
                  <a:schemeClr val="bg1"/>
                </a:solidFill>
                <a:latin typeface="Arial Black" panose="020B0A04020102020204" pitchFamily="34" charset="0"/>
                <a:cs typeface="Arial" panose="020B0604020202020204" pitchFamily="34" charset="0"/>
              </a:rPr>
              <a:t>, the </a:t>
            </a:r>
            <a:r>
              <a:rPr lang="en-US" dirty="0">
                <a:solidFill>
                  <a:schemeClr val="bg2"/>
                </a:solidFill>
                <a:latin typeface="Arial Black" panose="020B0A04020102020204" pitchFamily="34" charset="0"/>
                <a:cs typeface="Arial" panose="020B0604020202020204" pitchFamily="34" charset="0"/>
              </a:rPr>
              <a:t>extent</a:t>
            </a:r>
            <a:r>
              <a:rPr lang="en-US" dirty="0">
                <a:solidFill>
                  <a:schemeClr val="bg1"/>
                </a:solidFill>
                <a:latin typeface="Arial Black" panose="020B0A04020102020204" pitchFamily="34" charset="0"/>
                <a:cs typeface="Arial" panose="020B0604020202020204" pitchFamily="34" charset="0"/>
              </a:rPr>
              <a:t> of this </a:t>
            </a:r>
            <a:r>
              <a:rPr lang="en-US" dirty="0" smtClean="0">
                <a:solidFill>
                  <a:schemeClr val="bg2"/>
                </a:solidFill>
                <a:latin typeface="Arial Black" panose="020B0A04020102020204" pitchFamily="34" charset="0"/>
                <a:cs typeface="Arial" panose="020B0604020202020204" pitchFamily="34" charset="0"/>
              </a:rPr>
              <a:t>new adoption widely spread</a:t>
            </a:r>
            <a:r>
              <a:rPr lang="en-US" dirty="0" smtClean="0">
                <a:solidFill>
                  <a:schemeClr val="bg1"/>
                </a:solidFill>
                <a:latin typeface="Arial Black" panose="020B0A04020102020204" pitchFamily="34" charset="0"/>
                <a:cs typeface="Arial" panose="020B0604020202020204" pitchFamily="34" charset="0"/>
              </a:rPr>
              <a:t> </a:t>
            </a:r>
            <a:r>
              <a:rPr lang="en-US" dirty="0">
                <a:solidFill>
                  <a:schemeClr val="bg1"/>
                </a:solidFill>
                <a:latin typeface="Arial Black" panose="020B0A04020102020204" pitchFamily="34" charset="0"/>
                <a:cs typeface="Arial" panose="020B0604020202020204" pitchFamily="34" charset="0"/>
              </a:rPr>
              <a:t>is currently </a:t>
            </a:r>
            <a:r>
              <a:rPr lang="en-US" dirty="0" smtClean="0">
                <a:solidFill>
                  <a:schemeClr val="bg1"/>
                </a:solidFill>
                <a:latin typeface="Arial Black" panose="020B0A04020102020204" pitchFamily="34" charset="0"/>
                <a:cs typeface="Arial" panose="020B0604020202020204" pitchFamily="34" charset="0"/>
              </a:rPr>
              <a:t>unknown in Africa. </a:t>
            </a:r>
            <a:endParaRPr lang="en-US" dirty="0" smtClean="0">
              <a:solidFill>
                <a:schemeClr val="bg1"/>
              </a:solidFill>
              <a:latin typeface="Arial Black" panose="020B0A04020102020204" pitchFamily="34" charset="0"/>
              <a:cs typeface="Arial" panose="020B0604020202020204" pitchFamily="34" charset="0"/>
            </a:endParaRPr>
          </a:p>
          <a:p>
            <a:pPr algn="just"/>
            <a:endParaRPr lang="en-US" dirty="0" smtClean="0">
              <a:solidFill>
                <a:schemeClr val="bg1"/>
              </a:solidFill>
              <a:latin typeface="Arial Black" panose="020B0A04020102020204" pitchFamily="34" charset="0"/>
              <a:cs typeface="Arial" panose="020B0604020202020204" pitchFamily="34" charset="0"/>
            </a:endParaRPr>
          </a:p>
          <a:p>
            <a:pPr algn="just"/>
            <a:r>
              <a:rPr lang="en-US" dirty="0" smtClean="0">
                <a:solidFill>
                  <a:schemeClr val="bg1"/>
                </a:solidFill>
                <a:latin typeface="Arial Black" panose="020B0A04020102020204" pitchFamily="34" charset="0"/>
                <a:cs typeface="Arial" panose="020B0604020202020204" pitchFamily="34" charset="0"/>
              </a:rPr>
              <a:t>This study therefore intends to </a:t>
            </a:r>
            <a:r>
              <a:rPr lang="en-US" dirty="0" smtClean="0">
                <a:solidFill>
                  <a:schemeClr val="bg2"/>
                </a:solidFill>
                <a:latin typeface="Arial Black" panose="020B0A04020102020204" pitchFamily="34" charset="0"/>
                <a:cs typeface="Arial" panose="020B0604020202020204" pitchFamily="34" charset="0"/>
              </a:rPr>
              <a:t>Investigate viable methods of culling Bee brood </a:t>
            </a:r>
            <a:r>
              <a:rPr lang="en-US" dirty="0" smtClean="0">
                <a:solidFill>
                  <a:schemeClr val="bg1"/>
                </a:solidFill>
                <a:latin typeface="Arial Black" panose="020B0A04020102020204" pitchFamily="34" charset="0"/>
                <a:cs typeface="Arial" panose="020B0604020202020204" pitchFamily="34" charset="0"/>
              </a:rPr>
              <a:t>(CBB) for use as alternative  chicken feed additives for improved </a:t>
            </a:r>
            <a:r>
              <a:rPr lang="en-US" dirty="0" smtClean="0">
                <a:solidFill>
                  <a:schemeClr val="bg2"/>
                </a:solidFill>
                <a:latin typeface="Arial Black" panose="020B0A04020102020204" pitchFamily="34" charset="0"/>
                <a:cs typeface="Arial" panose="020B0604020202020204" pitchFamily="34" charset="0"/>
              </a:rPr>
              <a:t>feed systems</a:t>
            </a:r>
            <a:r>
              <a:rPr lang="en-US" dirty="0" smtClean="0">
                <a:solidFill>
                  <a:schemeClr val="bg1"/>
                </a:solidFill>
                <a:latin typeface="Arial Black" panose="020B0A04020102020204" pitchFamily="34" charset="0"/>
                <a:cs typeface="Arial" panose="020B0604020202020204" pitchFamily="34" charset="0"/>
              </a:rPr>
              <a:t>;</a:t>
            </a:r>
            <a:endParaRPr lang="en-US" dirty="0" smtClean="0">
              <a:solidFill>
                <a:schemeClr val="bg1"/>
              </a:solidFill>
              <a:latin typeface="Arial Black" panose="020B0A04020102020204" pitchFamily="34" charset="0"/>
              <a:cs typeface="Arial" panose="020B0604020202020204" pitchFamily="34" charset="0"/>
            </a:endParaRPr>
          </a:p>
          <a:p>
            <a:pPr algn="just">
              <a:buNone/>
            </a:pPr>
            <a:endParaRPr lang="en-US" dirty="0" smtClean="0">
              <a:solidFill>
                <a:schemeClr val="bg1"/>
              </a:solidFill>
              <a:latin typeface="Arial Black" panose="020B0A04020102020204" pitchFamily="34" charset="0"/>
              <a:cs typeface="Arial" panose="020B0604020202020204" pitchFamily="34" charset="0"/>
            </a:endParaRPr>
          </a:p>
          <a:p>
            <a:pPr algn="just">
              <a:buNone/>
            </a:pPr>
            <a:r>
              <a:rPr lang="en-US" dirty="0" smtClean="0">
                <a:solidFill>
                  <a:schemeClr val="bg1"/>
                </a:solidFill>
                <a:latin typeface="Arial Black" panose="020B0A04020102020204" pitchFamily="34" charset="0"/>
                <a:cs typeface="Arial" panose="020B0604020202020204" pitchFamily="34" charset="0"/>
              </a:rPr>
              <a:t> that is, it’s </a:t>
            </a:r>
            <a:r>
              <a:rPr lang="en-US" dirty="0" smtClean="0">
                <a:solidFill>
                  <a:schemeClr val="bg2"/>
                </a:solidFill>
                <a:latin typeface="Arial Black" panose="020B0A04020102020204" pitchFamily="34" charset="0"/>
                <a:cs typeface="Arial" panose="020B0604020202020204" pitchFamily="34" charset="0"/>
              </a:rPr>
              <a:t>edible potential </a:t>
            </a:r>
            <a:r>
              <a:rPr lang="en-US" dirty="0" smtClean="0">
                <a:solidFill>
                  <a:schemeClr val="bg1"/>
                </a:solidFill>
                <a:latin typeface="Arial Black" panose="020B0A04020102020204" pitchFamily="34" charset="0"/>
                <a:cs typeface="Arial" panose="020B0604020202020204" pitchFamily="34" charset="0"/>
              </a:rPr>
              <a:t>of honey bee(Apis mellifera) brood now and future as </a:t>
            </a:r>
            <a:r>
              <a:rPr lang="en-US" dirty="0" smtClean="0">
                <a:solidFill>
                  <a:schemeClr val="bg2"/>
                </a:solidFill>
                <a:latin typeface="Arial Black" panose="020B0A04020102020204" pitchFamily="34" charset="0"/>
                <a:cs typeface="Arial" panose="020B0604020202020204" pitchFamily="34" charset="0"/>
              </a:rPr>
              <a:t>alternative </a:t>
            </a:r>
            <a:r>
              <a:rPr lang="en-US" dirty="0" smtClean="0">
                <a:solidFill>
                  <a:schemeClr val="bg1"/>
                </a:solidFill>
                <a:latin typeface="Arial Black" panose="020B0A04020102020204" pitchFamily="34" charset="0"/>
                <a:cs typeface="Arial" panose="020B0604020202020204" pitchFamily="34" charset="0"/>
              </a:rPr>
              <a:t>source of </a:t>
            </a:r>
            <a:r>
              <a:rPr lang="en-US" dirty="0" smtClean="0">
                <a:solidFill>
                  <a:schemeClr val="bg2"/>
                </a:solidFill>
                <a:latin typeface="Arial Black" panose="020B0A04020102020204" pitchFamily="34" charset="0"/>
                <a:cs typeface="Arial" panose="020B0604020202020204" pitchFamily="34" charset="0"/>
              </a:rPr>
              <a:t>protein.  </a:t>
            </a:r>
            <a:endParaRPr lang="en-US" dirty="0">
              <a:solidFill>
                <a:schemeClr val="bg2"/>
              </a:solidFill>
              <a:latin typeface="Arial Black" panose="020B0A04020102020204" pitchFamily="34" charset="0"/>
              <a:cs typeface="Arial" panose="020B0604020202020204" pitchFamily="34" charset="0"/>
            </a:endParaRPr>
          </a:p>
        </p:txBody>
      </p:sp>
      <p:sp>
        <p:nvSpPr>
          <p:cNvPr id="4" name="Date Placeholder 3"/>
          <p:cNvSpPr>
            <a:spLocks noGrp="1"/>
          </p:cNvSpPr>
          <p:nvPr>
            <p:ph type="dt" sz="half" idx="10"/>
          </p:nvPr>
        </p:nvSpPr>
        <p:spPr/>
        <p:txBody>
          <a:bodyPr/>
          <a:lstStyle/>
          <a:p>
            <a:fld id="{9B9A16E0-392A-4F5F-BBF7-40C4E33E6B83}" type="datetime2">
              <a:rPr lang="en-US" b="1" smtClean="0">
                <a:solidFill>
                  <a:schemeClr val="bg1"/>
                </a:solidFill>
              </a:rPr>
            </a:fld>
            <a:endParaRPr lang="en-US" b="1" dirty="0">
              <a:solidFill>
                <a:schemeClr val="bg1"/>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22" y="124880"/>
            <a:ext cx="9448800" cy="914400"/>
          </a:xfrm>
        </p:spPr>
        <p:txBody>
          <a:bodyPr/>
          <a:lstStyle/>
          <a:p>
            <a:r>
              <a:rPr lang="en-GB" sz="4800" dirty="0" smtClean="0">
                <a:solidFill>
                  <a:schemeClr val="bg2"/>
                </a:solidFill>
                <a:latin typeface="Arial Black" panose="020B0A04020102020204" pitchFamily="34" charset="0"/>
              </a:rPr>
              <a:t>Pictorial representation</a:t>
            </a:r>
            <a:endParaRPr lang="en-US" sz="4800" dirty="0">
              <a:solidFill>
                <a:schemeClr val="bg2"/>
              </a:solidFill>
            </a:endParaRPr>
          </a:p>
        </p:txBody>
      </p:sp>
      <p:sp>
        <p:nvSpPr>
          <p:cNvPr id="4" name="Date Placeholder 3"/>
          <p:cNvSpPr>
            <a:spLocks noGrp="1"/>
          </p:cNvSpPr>
          <p:nvPr>
            <p:ph type="dt" sz="half" idx="10"/>
          </p:nvPr>
        </p:nvSpPr>
        <p:spPr/>
        <p:txBody>
          <a:bodyPr/>
          <a:lstStyle/>
          <a:p>
            <a:fld id="{42F9A58F-BC40-4F33-91E5-2C4D30C775D4}" type="datetime2">
              <a:rPr lang="en-US" b="1" smtClean="0">
                <a:solidFill>
                  <a:schemeClr val="bg1"/>
                </a:solidFill>
              </a:rPr>
            </a:fld>
            <a:endParaRPr lang="en-US" b="1" dirty="0">
              <a:solidFill>
                <a:schemeClr val="bg1"/>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15" name="TextBox 14"/>
          <p:cNvSpPr txBox="1"/>
          <p:nvPr/>
        </p:nvSpPr>
        <p:spPr>
          <a:xfrm>
            <a:off x="342353" y="3135869"/>
            <a:ext cx="2469211" cy="646331"/>
          </a:xfrm>
          <a:prstGeom prst="rect">
            <a:avLst/>
          </a:prstGeom>
          <a:noFill/>
        </p:spPr>
        <p:txBody>
          <a:bodyPr wrap="square" rtlCol="0">
            <a:spAutoFit/>
          </a:bodyPr>
          <a:lstStyle/>
          <a:p>
            <a:r>
              <a:rPr lang="en-US" b="1" dirty="0" smtClean="0">
                <a:solidFill>
                  <a:schemeClr val="bg1"/>
                </a:solidFill>
              </a:rPr>
              <a:t>Worker bee&amp; mites varroa</a:t>
            </a:r>
            <a:endParaRPr lang="en-US" b="1" dirty="0">
              <a:solidFill>
                <a:schemeClr val="bg1"/>
              </a:solidFill>
            </a:endParaRPr>
          </a:p>
        </p:txBody>
      </p:sp>
      <p:sp>
        <p:nvSpPr>
          <p:cNvPr id="16" name="TextBox 15"/>
          <p:cNvSpPr txBox="1"/>
          <p:nvPr/>
        </p:nvSpPr>
        <p:spPr>
          <a:xfrm>
            <a:off x="2886996" y="3200400"/>
            <a:ext cx="2142204" cy="369332"/>
          </a:xfrm>
          <a:prstGeom prst="rect">
            <a:avLst/>
          </a:prstGeom>
          <a:noFill/>
        </p:spPr>
        <p:txBody>
          <a:bodyPr wrap="square" rtlCol="0">
            <a:spAutoFit/>
          </a:bodyPr>
          <a:lstStyle/>
          <a:p>
            <a:r>
              <a:rPr lang="en-US" b="1" dirty="0" smtClean="0">
                <a:solidFill>
                  <a:schemeClr val="bg1"/>
                </a:solidFill>
              </a:rPr>
              <a:t>Dead worker bee</a:t>
            </a:r>
            <a:endParaRPr lang="en-US" b="1" dirty="0">
              <a:solidFill>
                <a:schemeClr val="bg1"/>
              </a:solidFill>
            </a:endParaRPr>
          </a:p>
        </p:txBody>
      </p:sp>
      <p:sp>
        <p:nvSpPr>
          <p:cNvPr id="17" name="TextBox 16"/>
          <p:cNvSpPr txBox="1"/>
          <p:nvPr/>
        </p:nvSpPr>
        <p:spPr>
          <a:xfrm>
            <a:off x="5943600" y="3132751"/>
            <a:ext cx="2505722" cy="861774"/>
          </a:xfrm>
          <a:prstGeom prst="rect">
            <a:avLst/>
          </a:prstGeom>
          <a:noFill/>
        </p:spPr>
        <p:txBody>
          <a:bodyPr wrap="square" rtlCol="0">
            <a:spAutoFit/>
          </a:bodyPr>
          <a:lstStyle/>
          <a:p>
            <a:r>
              <a:rPr lang="en-US" b="1" dirty="0" smtClean="0">
                <a:solidFill>
                  <a:schemeClr val="bg1"/>
                </a:solidFill>
              </a:rPr>
              <a:t>Mite on larva</a:t>
            </a:r>
            <a:endParaRPr lang="en-US" b="1" dirty="0" smtClean="0">
              <a:solidFill>
                <a:schemeClr val="bg1"/>
              </a:solidFill>
            </a:endParaRPr>
          </a:p>
          <a:p>
            <a:pPr algn="r"/>
            <a:r>
              <a:rPr lang="en-US" sz="1400" b="1" dirty="0">
                <a:solidFill>
                  <a:schemeClr val="bg1"/>
                </a:solidFill>
              </a:rPr>
              <a:t>Source: </a:t>
            </a:r>
            <a:r>
              <a:rPr lang="en-US" sz="1400" dirty="0" smtClean="0">
                <a:solidFill>
                  <a:schemeClr val="bg1"/>
                </a:solidFill>
              </a:rPr>
              <a:t>(Annette, 2018)</a:t>
            </a:r>
            <a:endParaRPr lang="en-US" sz="1400" dirty="0">
              <a:solidFill>
                <a:schemeClr val="bg1"/>
              </a:solidFill>
            </a:endParaRPr>
          </a:p>
          <a:p>
            <a:endParaRPr lang="en-US" b="1" dirty="0">
              <a:solidFill>
                <a:schemeClr val="bg1"/>
              </a:solidFill>
            </a:endParaRPr>
          </a:p>
        </p:txBody>
      </p:sp>
      <p:sp>
        <p:nvSpPr>
          <p:cNvPr id="18" name="TextBox 17"/>
          <p:cNvSpPr txBox="1"/>
          <p:nvPr/>
        </p:nvSpPr>
        <p:spPr>
          <a:xfrm>
            <a:off x="296196" y="6138375"/>
            <a:ext cx="2294604" cy="369332"/>
          </a:xfrm>
          <a:prstGeom prst="rect">
            <a:avLst/>
          </a:prstGeom>
          <a:noFill/>
        </p:spPr>
        <p:txBody>
          <a:bodyPr wrap="square" rtlCol="0">
            <a:spAutoFit/>
          </a:bodyPr>
          <a:lstStyle/>
          <a:p>
            <a:r>
              <a:rPr lang="en-US" b="1" dirty="0" smtClean="0">
                <a:solidFill>
                  <a:schemeClr val="bg1"/>
                </a:solidFill>
              </a:rPr>
              <a:t>Kirsten,2018</a:t>
            </a:r>
            <a:endParaRPr lang="en-US" b="1" dirty="0">
              <a:solidFill>
                <a:schemeClr val="bg1"/>
              </a:solidFill>
            </a:endParaRPr>
          </a:p>
        </p:txBody>
      </p:sp>
      <p:sp>
        <p:nvSpPr>
          <p:cNvPr id="3" name="TextBox 2"/>
          <p:cNvSpPr txBox="1"/>
          <p:nvPr/>
        </p:nvSpPr>
        <p:spPr>
          <a:xfrm>
            <a:off x="299234" y="5968015"/>
            <a:ext cx="2097395" cy="307777"/>
          </a:xfrm>
          <a:prstGeom prst="rect">
            <a:avLst/>
          </a:prstGeom>
          <a:noFill/>
        </p:spPr>
        <p:txBody>
          <a:bodyPr wrap="square" rtlCol="0">
            <a:spAutoFit/>
          </a:bodyPr>
          <a:lstStyle/>
          <a:p>
            <a:r>
              <a:rPr lang="en-US" sz="1400" b="1" dirty="0" smtClean="0">
                <a:solidFill>
                  <a:schemeClr val="bg1"/>
                </a:solidFill>
              </a:rPr>
              <a:t>Source: presenter</a:t>
            </a:r>
            <a:endParaRPr lang="en-US" sz="1400" b="1" dirty="0">
              <a:solidFill>
                <a:schemeClr val="bg1"/>
              </a:solidFill>
            </a:endParaRPr>
          </a:p>
        </p:txBody>
      </p:sp>
      <p:sp>
        <p:nvSpPr>
          <p:cNvPr id="20" name="TextBox 19"/>
          <p:cNvSpPr txBox="1"/>
          <p:nvPr/>
        </p:nvSpPr>
        <p:spPr>
          <a:xfrm>
            <a:off x="5967705" y="5926122"/>
            <a:ext cx="3246240" cy="307777"/>
          </a:xfrm>
          <a:prstGeom prst="rect">
            <a:avLst/>
          </a:prstGeom>
          <a:noFill/>
        </p:spPr>
        <p:txBody>
          <a:bodyPr wrap="square" rtlCol="0">
            <a:spAutoFit/>
          </a:bodyPr>
          <a:lstStyle/>
          <a:p>
            <a:r>
              <a:rPr lang="en-US" sz="1400" b="1" dirty="0" smtClean="0">
                <a:solidFill>
                  <a:schemeClr val="bg1"/>
                </a:solidFill>
              </a:rPr>
              <a:t>Source</a:t>
            </a:r>
            <a:r>
              <a:rPr lang="en-US" sz="1400" b="1" dirty="0">
                <a:solidFill>
                  <a:schemeClr val="bg1"/>
                </a:solidFill>
              </a:rPr>
              <a:t>: www.dnbstories.com </a:t>
            </a:r>
            <a:endParaRPr lang="en-US" sz="1400" b="1" dirty="0">
              <a:solidFill>
                <a:schemeClr val="bg1"/>
              </a:solidFill>
            </a:endParaRPr>
          </a:p>
        </p:txBody>
      </p:sp>
      <p:sp>
        <p:nvSpPr>
          <p:cNvPr id="22" name="TextBox 21"/>
          <p:cNvSpPr txBox="1"/>
          <p:nvPr/>
        </p:nvSpPr>
        <p:spPr>
          <a:xfrm>
            <a:off x="2896313" y="5916541"/>
            <a:ext cx="3246240" cy="307777"/>
          </a:xfrm>
          <a:prstGeom prst="rect">
            <a:avLst/>
          </a:prstGeom>
          <a:noFill/>
        </p:spPr>
        <p:txBody>
          <a:bodyPr wrap="square" rtlCol="0">
            <a:spAutoFit/>
          </a:bodyPr>
          <a:lstStyle/>
          <a:p>
            <a:r>
              <a:rPr lang="en-US" sz="1400" b="1" dirty="0" smtClean="0">
                <a:solidFill>
                  <a:schemeClr val="bg1"/>
                </a:solidFill>
              </a:rPr>
              <a:t>Source: www.sde.co.ke</a:t>
            </a:r>
            <a:endParaRPr lang="en-US" sz="1400" b="1" dirty="0">
              <a:solidFill>
                <a:schemeClr val="bg1"/>
              </a:solidFill>
            </a:endParaRPr>
          </a:p>
        </p:txBody>
      </p:sp>
      <p:pic>
        <p:nvPicPr>
          <p:cNvPr id="21" name="Picture 20" descr="See the source image"/>
          <p:cNvPicPr/>
          <p:nvPr/>
        </p:nvPicPr>
        <p:blipFill>
          <a:blip r:embed="rId1"/>
          <a:srcRect/>
          <a:stretch>
            <a:fillRect/>
          </a:stretch>
        </p:blipFill>
        <p:spPr bwMode="auto">
          <a:xfrm>
            <a:off x="609600" y="1219200"/>
            <a:ext cx="1981200" cy="1905000"/>
          </a:xfrm>
          <a:prstGeom prst="rect">
            <a:avLst/>
          </a:prstGeom>
          <a:noFill/>
          <a:ln w="9525">
            <a:noFill/>
            <a:miter lim="800000"/>
            <a:headEnd/>
            <a:tailEnd/>
          </a:ln>
        </p:spPr>
      </p:pic>
      <p:pic>
        <p:nvPicPr>
          <p:cNvPr id="23" name="Picture 22" descr="See the source image"/>
          <p:cNvPicPr/>
          <p:nvPr/>
        </p:nvPicPr>
        <p:blipFill>
          <a:blip r:embed="rId2"/>
          <a:srcRect/>
          <a:stretch>
            <a:fillRect/>
          </a:stretch>
        </p:blipFill>
        <p:spPr bwMode="auto">
          <a:xfrm>
            <a:off x="2819400" y="1295400"/>
            <a:ext cx="2238375" cy="1943100"/>
          </a:xfrm>
          <a:prstGeom prst="rect">
            <a:avLst/>
          </a:prstGeom>
          <a:noFill/>
          <a:ln w="9525">
            <a:noFill/>
            <a:miter lim="800000"/>
            <a:headEnd/>
            <a:tailEnd/>
          </a:ln>
        </p:spPr>
      </p:pic>
      <p:pic>
        <p:nvPicPr>
          <p:cNvPr id="25" name="Content Placeholder 24" descr="See the source image"/>
          <p:cNvPicPr>
            <a:picLocks noGrp="1"/>
          </p:cNvPicPr>
          <p:nvPr>
            <p:ph idx="1"/>
          </p:nvPr>
        </p:nvPicPr>
        <p:blipFill>
          <a:blip r:embed="rId3"/>
          <a:srcRect/>
          <a:stretch>
            <a:fillRect/>
          </a:stretch>
        </p:blipFill>
        <p:spPr bwMode="auto">
          <a:xfrm>
            <a:off x="5410200" y="1066800"/>
            <a:ext cx="3352800" cy="2124869"/>
          </a:xfrm>
          <a:prstGeom prst="rect">
            <a:avLst/>
          </a:prstGeom>
          <a:noFill/>
          <a:ln w="9525">
            <a:noFill/>
            <a:miter lim="800000"/>
            <a:headEnd/>
            <a:tailEnd/>
          </a:ln>
        </p:spPr>
      </p:pic>
      <p:pic>
        <p:nvPicPr>
          <p:cNvPr id="26" name="Picture 25" descr="See the source image"/>
          <p:cNvPicPr/>
          <p:nvPr/>
        </p:nvPicPr>
        <p:blipFill>
          <a:blip r:embed="rId4"/>
          <a:srcRect/>
          <a:stretch>
            <a:fillRect/>
          </a:stretch>
        </p:blipFill>
        <p:spPr bwMode="auto">
          <a:xfrm>
            <a:off x="304800" y="3733800"/>
            <a:ext cx="2438400" cy="2133600"/>
          </a:xfrm>
          <a:prstGeom prst="rect">
            <a:avLst/>
          </a:prstGeom>
          <a:noFill/>
          <a:ln w="9525">
            <a:noFill/>
            <a:miter lim="800000"/>
            <a:headEnd/>
            <a:tailEnd/>
          </a:ln>
        </p:spPr>
      </p:pic>
      <p:pic>
        <p:nvPicPr>
          <p:cNvPr id="27" name="Picture 26" descr="Image result for removal  affected from honey bee comb mite virroa"/>
          <p:cNvPicPr/>
          <p:nvPr/>
        </p:nvPicPr>
        <p:blipFill>
          <a:blip r:embed="rId5">
            <a:extLst>
              <a:ext uri="{28A0092B-C50C-407E-A947-70E740481C1C}">
                <a14:useLocalDpi xmlns:a14="http://schemas.microsoft.com/office/drawing/2010/main" val="0"/>
              </a:ext>
            </a:extLst>
          </a:blip>
          <a:srcRect/>
          <a:stretch>
            <a:fillRect/>
          </a:stretch>
        </p:blipFill>
        <p:spPr bwMode="auto">
          <a:xfrm>
            <a:off x="2905125" y="3733800"/>
            <a:ext cx="3038475" cy="2133600"/>
          </a:xfrm>
          <a:prstGeom prst="rect">
            <a:avLst/>
          </a:prstGeom>
          <a:noFill/>
          <a:ln>
            <a:noFill/>
          </a:ln>
        </p:spPr>
      </p:pic>
      <p:pic>
        <p:nvPicPr>
          <p:cNvPr id="28" name="Picture 27" descr="Related image"/>
          <p:cNvPicPr/>
          <p:nvPr/>
        </p:nvPicPr>
        <p:blipFill>
          <a:blip r:embed="rId6">
            <a:extLst>
              <a:ext uri="{28A0092B-C50C-407E-A947-70E740481C1C}">
                <a14:useLocalDpi xmlns:a14="http://schemas.microsoft.com/office/drawing/2010/main" val="0"/>
              </a:ext>
            </a:extLst>
          </a:blip>
          <a:srcRect/>
          <a:stretch>
            <a:fillRect/>
          </a:stretch>
        </p:blipFill>
        <p:spPr bwMode="auto">
          <a:xfrm>
            <a:off x="6172200" y="3886200"/>
            <a:ext cx="2743200" cy="1981200"/>
          </a:xfrm>
          <a:prstGeom prst="rect">
            <a:avLst/>
          </a:prstGeom>
          <a:noFill/>
          <a:ln>
            <a:noFill/>
          </a:ln>
        </p:spPr>
      </p:pic>
      <p:sp>
        <p:nvSpPr>
          <p:cNvPr id="29" name="Rectangle 28"/>
          <p:cNvSpPr/>
          <p:nvPr/>
        </p:nvSpPr>
        <p:spPr>
          <a:xfrm>
            <a:off x="8763000" y="358140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3733800" cy="914400"/>
          </a:xfrm>
        </p:spPr>
        <p:txBody>
          <a:bodyPr/>
          <a:lstStyle/>
          <a:p>
            <a:pPr algn="l"/>
            <a:br>
              <a:rPr lang="en-GB" dirty="0" smtClean="0">
                <a:solidFill>
                  <a:schemeClr val="bg2"/>
                </a:solidFill>
                <a:latin typeface="Arial Black" panose="020B0A04020102020204" pitchFamily="34" charset="0"/>
              </a:rPr>
            </a:br>
            <a:br>
              <a:rPr lang="en-GB" dirty="0" smtClean="0">
                <a:solidFill>
                  <a:schemeClr val="bg2"/>
                </a:solidFill>
                <a:latin typeface="Arial Black" panose="020B0A04020102020204" pitchFamily="34" charset="0"/>
              </a:rPr>
            </a:br>
            <a:r>
              <a:rPr lang="en-GB" dirty="0" smtClean="0">
                <a:solidFill>
                  <a:schemeClr val="bg2"/>
                </a:solidFill>
                <a:latin typeface="Arial Black" panose="020B0A04020102020204" pitchFamily="34" charset="0"/>
              </a:rPr>
              <a:t>Cont’d</a:t>
            </a:r>
            <a:endParaRPr lang="en-US" dirty="0"/>
          </a:p>
        </p:txBody>
      </p:sp>
      <p:sp>
        <p:nvSpPr>
          <p:cNvPr id="3" name="Date Placeholder 2"/>
          <p:cNvSpPr>
            <a:spLocks noGrp="1"/>
          </p:cNvSpPr>
          <p:nvPr>
            <p:ph type="dt" sz="half" idx="10"/>
          </p:nvPr>
        </p:nvSpPr>
        <p:spPr/>
        <p:txBody>
          <a:bodyPr/>
          <a:lstStyle/>
          <a:p>
            <a:fld id="{78EDADAA-2B8C-4FF3-A048-F0F6DA0896E8}" type="datetime2">
              <a:rPr lang="en-US" smtClean="0"/>
            </a:fld>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dirty="0"/>
          </a:p>
        </p:txBody>
      </p:sp>
      <p:pic>
        <p:nvPicPr>
          <p:cNvPr id="5" name="Picture 4" descr="https://i0.wp.com/honeybeesuite.com/wp-content/uploads/2010/05/Oliver-drone-trap-frame-tweaked.jpg?w=577&amp;ssl=1">
            <a:hlinkClick r:id="rId1" tooltip="&quot;Oliver drone trap frame. Photo by Randy Oliver&quot;"/>
          </p:cNvPr>
          <p:cNvPicPr/>
          <p:nvPr/>
        </p:nvPicPr>
        <p:blipFill>
          <a:blip r:embed="rId2"/>
          <a:srcRect/>
          <a:stretch>
            <a:fillRect/>
          </a:stretch>
        </p:blipFill>
        <p:spPr bwMode="auto">
          <a:xfrm>
            <a:off x="533400" y="990600"/>
            <a:ext cx="3886200" cy="2971800"/>
          </a:xfrm>
          <a:prstGeom prst="rect">
            <a:avLst/>
          </a:prstGeom>
          <a:noFill/>
          <a:ln w="9525">
            <a:noFill/>
            <a:miter lim="800000"/>
            <a:headEnd/>
            <a:tailEnd/>
          </a:ln>
        </p:spPr>
      </p:pic>
      <p:pic>
        <p:nvPicPr>
          <p:cNvPr id="6" name="Picture 5" descr="https://i2.wp.com/honeybeesuite.com/wp-content/uploads/2010/05/Oliver-trap-at-four-weeks-tweaked.jpg?w=577&amp;ssl=1">
            <a:hlinkClick r:id="rId3" tooltip="&quot;Oliver drone trap frame after four weeks. Photo by Randy Oliver&quot;"/>
          </p:cNvPr>
          <p:cNvPicPr/>
          <p:nvPr/>
        </p:nvPicPr>
        <p:blipFill>
          <a:blip r:embed="rId4"/>
          <a:srcRect/>
          <a:stretch>
            <a:fillRect/>
          </a:stretch>
        </p:blipFill>
        <p:spPr bwMode="auto">
          <a:xfrm>
            <a:off x="4648200" y="914400"/>
            <a:ext cx="4038600" cy="2971800"/>
          </a:xfrm>
          <a:prstGeom prst="rect">
            <a:avLst/>
          </a:prstGeom>
          <a:noFill/>
          <a:ln w="9525">
            <a:noFill/>
            <a:miter lim="800000"/>
            <a:headEnd/>
            <a:tailEnd/>
          </a:ln>
        </p:spPr>
      </p:pic>
      <p:sp>
        <p:nvSpPr>
          <p:cNvPr id="8" name="Rectangle 7"/>
          <p:cNvSpPr/>
          <p:nvPr/>
        </p:nvSpPr>
        <p:spPr>
          <a:xfrm>
            <a:off x="533400" y="4038600"/>
            <a:ext cx="8153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Photo Oliver drone trap frame frame &amp; drone trap frame after 4 weeks.2019</a:t>
            </a:r>
            <a:endParaRPr lang="en-US" dirty="0"/>
          </a:p>
        </p:txBody>
      </p:sp>
      <p:pic>
        <p:nvPicPr>
          <p:cNvPr id="11" name="Picture 10" descr="See the source image"/>
          <p:cNvPicPr/>
          <p:nvPr/>
        </p:nvPicPr>
        <p:blipFill>
          <a:blip r:embed="rId5" cstate="print"/>
          <a:srcRect/>
          <a:stretch>
            <a:fillRect/>
          </a:stretch>
        </p:blipFill>
        <p:spPr bwMode="auto">
          <a:xfrm>
            <a:off x="762000" y="4648200"/>
            <a:ext cx="2724150" cy="2057400"/>
          </a:xfrm>
          <a:prstGeom prst="rect">
            <a:avLst/>
          </a:prstGeom>
          <a:noFill/>
          <a:ln w="9525">
            <a:noFill/>
            <a:miter lim="800000"/>
            <a:headEnd/>
            <a:tailEnd/>
          </a:ln>
        </p:spPr>
      </p:pic>
      <p:pic>
        <p:nvPicPr>
          <p:cNvPr id="13" name="Picture 12" descr="Powdering a bee hive"/>
          <p:cNvPicPr/>
          <p:nvPr/>
        </p:nvPicPr>
        <p:blipFill>
          <a:blip r:embed="rId6"/>
          <a:srcRect/>
          <a:stretch>
            <a:fillRect/>
          </a:stretch>
        </p:blipFill>
        <p:spPr bwMode="auto">
          <a:xfrm>
            <a:off x="3810000" y="4572000"/>
            <a:ext cx="4953000" cy="2095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689" y="-3412"/>
            <a:ext cx="8229600" cy="914400"/>
          </a:xfrm>
        </p:spPr>
        <p:txBody>
          <a:bodyPr/>
          <a:lstStyle/>
          <a:p>
            <a:r>
              <a:rPr lang="en-US" sz="3600" dirty="0" smtClean="0">
                <a:solidFill>
                  <a:schemeClr val="bg1"/>
                </a:solidFill>
                <a:latin typeface="Arial Black" panose="020B0A04020102020204" pitchFamily="34" charset="0"/>
              </a:rPr>
              <a:t>Controlling Varroa Mites</a:t>
            </a:r>
            <a:endParaRPr lang="en-US" sz="3600" dirty="0">
              <a:solidFill>
                <a:schemeClr val="bg1"/>
              </a:solidFill>
              <a:latin typeface="Arial Black" panose="020B0A040201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p:txBody>
          <a:bodyPr/>
          <a:lstStyle/>
          <a:p>
            <a:fld id="{08A177FB-72F6-4E19-B4DA-B7AF5C60E983}" type="datetime2">
              <a:rPr lang="en-US" b="1" smtClean="0">
                <a:solidFill>
                  <a:schemeClr val="bg1"/>
                </a:solidFill>
              </a:rPr>
            </a:fld>
            <a:endParaRPr lang="en-US" b="1" dirty="0">
              <a:solidFill>
                <a:schemeClr val="bg1"/>
              </a:solidFill>
            </a:endParaRPr>
          </a:p>
        </p:txBody>
      </p:sp>
      <p:sp>
        <p:nvSpPr>
          <p:cNvPr id="7" name="Content Placeholder 6"/>
          <p:cNvSpPr>
            <a:spLocks noGrp="1"/>
          </p:cNvSpPr>
          <p:nvPr>
            <p:ph idx="1"/>
          </p:nvPr>
        </p:nvSpPr>
        <p:spPr>
          <a:xfrm>
            <a:off x="228600" y="762000"/>
            <a:ext cx="8763000" cy="5943600"/>
          </a:xfrm>
        </p:spPr>
        <p:txBody>
          <a:bodyPr>
            <a:normAutofit/>
          </a:bodyPr>
          <a:lstStyle/>
          <a:p>
            <a:r>
              <a:rPr lang="en-US" dirty="0" smtClean="0"/>
              <a:t>VarroaFacts</a:t>
            </a:r>
            <a:endParaRPr lang="en-US" dirty="0" smtClean="0"/>
          </a:p>
          <a:p>
            <a:pPr>
              <a:buNone/>
            </a:pPr>
            <a:r>
              <a:rPr lang="en-US" dirty="0" smtClean="0">
                <a:solidFill>
                  <a:schemeClr val="bg1"/>
                </a:solidFill>
                <a:latin typeface="Arial Black" panose="020B0A04020102020204" pitchFamily="34" charset="0"/>
              </a:rPr>
              <a:t>       </a:t>
            </a:r>
            <a:endParaRPr lang="en-US" dirty="0">
              <a:solidFill>
                <a:schemeClr val="bg1"/>
              </a:solidFill>
              <a:latin typeface="Arial Black" panose="020B0A04020102020204" pitchFamily="34" charset="0"/>
            </a:endParaRPr>
          </a:p>
        </p:txBody>
      </p:sp>
      <p:pic>
        <p:nvPicPr>
          <p:cNvPr id="6" name="Picture 5" descr="sticky board">
            <a:hlinkClick r:id="rId1"/>
          </p:cNvPr>
          <p:cNvPicPr/>
          <p:nvPr/>
        </p:nvPicPr>
        <p:blipFill>
          <a:blip r:embed="rId2"/>
          <a:srcRect/>
          <a:stretch>
            <a:fillRect/>
          </a:stretch>
        </p:blipFill>
        <p:spPr bwMode="auto">
          <a:xfrm>
            <a:off x="762000" y="990600"/>
            <a:ext cx="3429000" cy="2209800"/>
          </a:xfrm>
          <a:prstGeom prst="rect">
            <a:avLst/>
          </a:prstGeom>
          <a:noFill/>
          <a:ln w="9525">
            <a:noFill/>
            <a:miter lim="800000"/>
            <a:headEnd/>
            <a:tailEnd/>
          </a:ln>
        </p:spPr>
      </p:pic>
      <p:sp>
        <p:nvSpPr>
          <p:cNvPr id="10" name="Rectangle 9"/>
          <p:cNvSpPr/>
          <p:nvPr/>
        </p:nvSpPr>
        <p:spPr>
          <a:xfrm>
            <a:off x="762000" y="3352800"/>
            <a:ext cx="2438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Screen bottom board </a:t>
            </a:r>
            <a:endParaRPr lang="en-US" dirty="0"/>
          </a:p>
        </p:txBody>
      </p:sp>
      <p:pic>
        <p:nvPicPr>
          <p:cNvPr id="14" name="Picture 13" descr="sugar shake">
            <a:hlinkClick r:id="rId1"/>
          </p:cNvPr>
          <p:cNvPicPr/>
          <p:nvPr/>
        </p:nvPicPr>
        <p:blipFill>
          <a:blip r:embed="rId3"/>
          <a:srcRect/>
          <a:stretch>
            <a:fillRect/>
          </a:stretch>
        </p:blipFill>
        <p:spPr bwMode="auto">
          <a:xfrm>
            <a:off x="4724400" y="914401"/>
            <a:ext cx="4038600" cy="1828799"/>
          </a:xfrm>
          <a:prstGeom prst="rect">
            <a:avLst/>
          </a:prstGeom>
          <a:noFill/>
          <a:ln w="9525">
            <a:noFill/>
            <a:miter lim="800000"/>
            <a:headEnd/>
            <a:tailEnd/>
          </a:ln>
        </p:spPr>
      </p:pic>
      <p:pic>
        <p:nvPicPr>
          <p:cNvPr id="15" name="Picture 14" descr="apilife VAR">
            <a:hlinkClick r:id="rId1"/>
          </p:cNvPr>
          <p:cNvPicPr/>
          <p:nvPr/>
        </p:nvPicPr>
        <p:blipFill>
          <a:blip r:embed="rId4"/>
          <a:srcRect/>
          <a:stretch>
            <a:fillRect/>
          </a:stretch>
        </p:blipFill>
        <p:spPr bwMode="auto">
          <a:xfrm>
            <a:off x="4648200" y="3810000"/>
            <a:ext cx="4038600" cy="2514600"/>
          </a:xfrm>
          <a:prstGeom prst="rect">
            <a:avLst/>
          </a:prstGeom>
          <a:noFill/>
          <a:ln w="9525">
            <a:noFill/>
            <a:miter lim="800000"/>
            <a:headEnd/>
            <a:tailEnd/>
          </a:ln>
        </p:spPr>
      </p:pic>
      <p:pic>
        <p:nvPicPr>
          <p:cNvPr id="16" name="Picture 15" descr="Photo 1. Sugar shake jar, pure icing sugar and measuring spoon"/>
          <p:cNvPicPr/>
          <p:nvPr/>
        </p:nvPicPr>
        <p:blipFill>
          <a:blip r:embed="rId5"/>
          <a:srcRect/>
          <a:stretch>
            <a:fillRect/>
          </a:stretch>
        </p:blipFill>
        <p:spPr bwMode="auto">
          <a:xfrm>
            <a:off x="457200" y="4038600"/>
            <a:ext cx="3733800" cy="2438400"/>
          </a:xfrm>
          <a:prstGeom prst="rect">
            <a:avLst/>
          </a:prstGeom>
          <a:noFill/>
          <a:ln w="9525">
            <a:noFill/>
            <a:miter lim="800000"/>
            <a:headEnd/>
            <a:tailEnd/>
          </a:ln>
        </p:spPr>
      </p:pic>
      <p:sp>
        <p:nvSpPr>
          <p:cNvPr id="17" name="Rectangle 16"/>
          <p:cNvSpPr/>
          <p:nvPr/>
        </p:nvSpPr>
        <p:spPr>
          <a:xfrm>
            <a:off x="4800600" y="2895600"/>
            <a:ext cx="3810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whitehead, 2016</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914400"/>
          </a:xfrm>
        </p:spPr>
        <p:txBody>
          <a:bodyPr/>
          <a:lstStyle/>
          <a:p>
            <a:r>
              <a:rPr lang="en-GB" sz="4000" dirty="0" smtClean="0">
                <a:solidFill>
                  <a:schemeClr val="bg2"/>
                </a:solidFill>
                <a:latin typeface="Arial Black" panose="020B0A04020102020204" pitchFamily="34" charset="0"/>
              </a:rPr>
              <a:t>OBJECTIVES</a:t>
            </a:r>
            <a:endParaRPr lang="en-GB" sz="4000" dirty="0">
              <a:solidFill>
                <a:schemeClr val="bg2"/>
              </a:solidFill>
              <a:latin typeface="Arial Black" panose="020B0A04020102020204" pitchFamily="34" charset="0"/>
            </a:endParaRPr>
          </a:p>
        </p:txBody>
      </p:sp>
      <p:sp>
        <p:nvSpPr>
          <p:cNvPr id="3" name="Content Placeholder 2"/>
          <p:cNvSpPr>
            <a:spLocks noGrp="1"/>
          </p:cNvSpPr>
          <p:nvPr>
            <p:ph idx="1"/>
          </p:nvPr>
        </p:nvSpPr>
        <p:spPr>
          <a:xfrm>
            <a:off x="228600" y="1433512"/>
            <a:ext cx="8686799" cy="5272088"/>
          </a:xfrm>
        </p:spPr>
        <p:txBody>
          <a:bodyPr>
            <a:normAutofit/>
          </a:bodyPr>
          <a:lstStyle/>
          <a:p>
            <a:pPr marL="0" indent="0" algn="just">
              <a:buNone/>
            </a:pPr>
            <a:r>
              <a:rPr lang="en-GB" sz="3600" b="1" dirty="0" smtClean="0">
                <a:solidFill>
                  <a:schemeClr val="bg2"/>
                </a:solidFill>
                <a:latin typeface="Arial Black" panose="020B0A04020102020204" pitchFamily="34" charset="0"/>
              </a:rPr>
              <a:t>General Objective</a:t>
            </a:r>
            <a:endParaRPr lang="en-GB" sz="3600" b="1" dirty="0" smtClean="0">
              <a:solidFill>
                <a:schemeClr val="bg2"/>
              </a:solidFill>
              <a:latin typeface="Arial Black" panose="020B0A04020102020204" pitchFamily="34" charset="0"/>
            </a:endParaRPr>
          </a:p>
          <a:p>
            <a:pPr marL="0" indent="0" algn="just">
              <a:buNone/>
            </a:pPr>
            <a:endParaRPr lang="en-GB" sz="3600" b="1" dirty="0" smtClean="0">
              <a:solidFill>
                <a:srgbClr val="FFFF00"/>
              </a:solidFill>
              <a:latin typeface="Arial Black" panose="020B0A04020102020204" pitchFamily="34" charset="0"/>
            </a:endParaRPr>
          </a:p>
          <a:p>
            <a:pPr algn="just"/>
            <a:r>
              <a:rPr lang="en-US" dirty="0" smtClean="0">
                <a:ln w="0"/>
                <a:solidFill>
                  <a:schemeClr val="bg1"/>
                </a:solidFill>
                <a:latin typeface="Arial Black" panose="020B0A04020102020204" pitchFamily="34" charset="0"/>
                <a:cs typeface="Arial" panose="020B0604020202020204" pitchFamily="34" charset="0"/>
              </a:rPr>
              <a:t>To investigate a viable method of culling Bee Brood</a:t>
            </a:r>
            <a:r>
              <a:rPr lang="en-US" i="1" dirty="0" smtClean="0">
                <a:ln w="0"/>
                <a:solidFill>
                  <a:schemeClr val="bg1"/>
                </a:solidFill>
                <a:latin typeface="Arial Black" panose="020B0A04020102020204" pitchFamily="34" charset="0"/>
                <a:cs typeface="Arial" panose="020B0604020202020204" pitchFamily="34" charset="0"/>
              </a:rPr>
              <a:t>(Apis mellifera</a:t>
            </a:r>
            <a:r>
              <a:rPr lang="en-US" dirty="0" smtClean="0">
                <a:ln w="0"/>
                <a:solidFill>
                  <a:schemeClr val="bg1"/>
                </a:solidFill>
                <a:latin typeface="Arial Black" panose="020B0A04020102020204" pitchFamily="34" charset="0"/>
                <a:cs typeface="Arial" panose="020B0604020202020204" pitchFamily="34" charset="0"/>
              </a:rPr>
              <a:t>) for use as an alternative chicken feed additive for improved livelihoods.</a:t>
            </a:r>
            <a:endParaRPr lang="en-US" dirty="0" smtClean="0">
              <a:ln w="0"/>
              <a:solidFill>
                <a:schemeClr val="bg1"/>
              </a:solidFill>
              <a:latin typeface="Arial Black" panose="020B0A040201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chemeClr val="bg1"/>
                </a:solidFill>
              </a:rPr>
            </a:fld>
            <a:endParaRPr lang="en-US" dirty="0">
              <a:solidFill>
                <a:schemeClr val="bg1"/>
              </a:solidFill>
            </a:endParaRPr>
          </a:p>
        </p:txBody>
      </p:sp>
      <p:sp>
        <p:nvSpPr>
          <p:cNvPr id="5" name="Date Placeholder 4"/>
          <p:cNvSpPr>
            <a:spLocks noGrp="1"/>
          </p:cNvSpPr>
          <p:nvPr>
            <p:ph type="dt" sz="half" idx="10"/>
          </p:nvPr>
        </p:nvSpPr>
        <p:spPr/>
        <p:txBody>
          <a:bodyPr/>
          <a:lstStyle/>
          <a:p>
            <a:fld id="{1BF3047E-9EC5-4ADA-90EA-FDB4ABE255D4}" type="datetime2">
              <a:rPr lang="en-US" b="1" smtClean="0">
                <a:solidFill>
                  <a:schemeClr val="bg1"/>
                </a:solidFill>
              </a:rPr>
            </a:fld>
            <a:endParaRPr lang="en-US" b="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609600"/>
          </a:xfrm>
        </p:spPr>
        <p:txBody>
          <a:bodyPr/>
          <a:lstStyle/>
          <a:p>
            <a:pPr algn="l"/>
            <a:r>
              <a:rPr lang="en-GB" sz="3600" dirty="0" smtClean="0">
                <a:solidFill>
                  <a:schemeClr val="bg2"/>
                </a:solidFill>
                <a:latin typeface="Arial Black" panose="020B0A04020102020204" pitchFamily="34" charset="0"/>
              </a:rPr>
              <a:t>Specific objectives</a:t>
            </a:r>
            <a:endParaRPr lang="en-GB" sz="3600" dirty="0">
              <a:solidFill>
                <a:schemeClr val="bg2"/>
              </a:solidFill>
              <a:latin typeface="Arial Black" panose="020B0A04020102020204" pitchFamily="34" charset="0"/>
            </a:endParaRPr>
          </a:p>
        </p:txBody>
      </p:sp>
      <p:sp>
        <p:nvSpPr>
          <p:cNvPr id="3" name="Content Placeholder 2"/>
          <p:cNvSpPr>
            <a:spLocks noGrp="1"/>
          </p:cNvSpPr>
          <p:nvPr>
            <p:ph idx="1"/>
          </p:nvPr>
        </p:nvSpPr>
        <p:spPr>
          <a:xfrm>
            <a:off x="152400" y="609600"/>
            <a:ext cx="8686800" cy="6019800"/>
          </a:xfrm>
        </p:spPr>
        <p:txBody>
          <a:bodyPr>
            <a:noAutofit/>
          </a:bodyPr>
          <a:lstStyle/>
          <a:p>
            <a:pPr marL="514350" indent="-514350" algn="just">
              <a:buFont typeface="+mj-lt"/>
              <a:buAutoNum type="arabicPeriod"/>
            </a:pPr>
            <a:endParaRPr lang="en-US" dirty="0" smtClean="0">
              <a:ln w="0"/>
              <a:solidFill>
                <a:schemeClr val="bg1"/>
              </a:solidFill>
              <a:latin typeface="Arial Black" panose="020B0A04020102020204" pitchFamily="34" charset="0"/>
              <a:cs typeface="Arial" panose="020B0604020202020204" pitchFamily="34" charset="0"/>
            </a:endParaRPr>
          </a:p>
          <a:p>
            <a:pPr marL="514350" indent="-514350" algn="just">
              <a:buFont typeface="+mj-lt"/>
              <a:buAutoNum type="arabicPeriod"/>
            </a:pPr>
            <a:r>
              <a:rPr lang="en-US" dirty="0" smtClean="0">
                <a:ln w="0"/>
                <a:solidFill>
                  <a:schemeClr val="bg1"/>
                </a:solidFill>
                <a:latin typeface="Arial Black" panose="020B0A04020102020204" pitchFamily="34" charset="0"/>
                <a:cs typeface="Arial" panose="020B0604020202020204" pitchFamily="34" charset="0"/>
              </a:rPr>
              <a:t>To identify factors influencing availability of bee brood as an alternative source of proteins in chicken feed. </a:t>
            </a:r>
            <a:endParaRPr lang="en-US" dirty="0" smtClean="0">
              <a:ln w="0"/>
              <a:solidFill>
                <a:schemeClr val="bg1"/>
              </a:solidFill>
              <a:latin typeface="Arial Black" panose="020B0A04020102020204" pitchFamily="34" charset="0"/>
              <a:cs typeface="Arial" panose="020B0604020202020204" pitchFamily="34" charset="0"/>
            </a:endParaRPr>
          </a:p>
          <a:p>
            <a:pPr marL="514350" indent="-514350" algn="just">
              <a:buNone/>
            </a:pPr>
            <a:endParaRPr lang="en-US" dirty="0" smtClean="0">
              <a:ln w="0"/>
              <a:solidFill>
                <a:schemeClr val="bg1"/>
              </a:solidFill>
              <a:latin typeface="Arial Black" panose="020B0A04020102020204" pitchFamily="34" charset="0"/>
              <a:cs typeface="Arial" panose="020B0604020202020204" pitchFamily="34" charset="0"/>
            </a:endParaRPr>
          </a:p>
          <a:p>
            <a:pPr marL="514350" indent="-514350" algn="just">
              <a:buNone/>
            </a:pPr>
            <a:r>
              <a:rPr lang="en-US" dirty="0" smtClean="0">
                <a:ln w="0"/>
                <a:solidFill>
                  <a:schemeClr val="bg1"/>
                </a:solidFill>
                <a:latin typeface="Arial Black" panose="020B0A04020102020204" pitchFamily="34" charset="0"/>
                <a:cs typeface="Arial" panose="020B0604020202020204" pitchFamily="34" charset="0"/>
              </a:rPr>
              <a:t>2. To evaluate the most appropriate methods for controlling mite by culling out drone &amp; worker brood.</a:t>
            </a:r>
            <a:endParaRPr lang="en-US" dirty="0" smtClean="0">
              <a:ln w="0"/>
              <a:solidFill>
                <a:schemeClr val="bg1"/>
              </a:solidFill>
              <a:latin typeface="Arial Black" panose="020B0A04020102020204" pitchFamily="34" charset="0"/>
              <a:cs typeface="Arial" panose="020B0604020202020204" pitchFamily="34" charset="0"/>
            </a:endParaRPr>
          </a:p>
          <a:p>
            <a:pPr marL="514350" indent="-514350" algn="just">
              <a:buNone/>
            </a:pPr>
            <a:r>
              <a:rPr lang="en-US" dirty="0" smtClean="0">
                <a:ln w="0"/>
                <a:solidFill>
                  <a:schemeClr val="bg1"/>
                </a:solidFill>
                <a:latin typeface="Arial Black" panose="020B0A04020102020204" pitchFamily="34" charset="0"/>
                <a:cs typeface="Arial" panose="020B0604020202020204" pitchFamily="34" charset="0"/>
              </a:rPr>
              <a:t> </a:t>
            </a:r>
            <a:endParaRPr lang="en-US" dirty="0" smtClean="0">
              <a:ln w="0"/>
              <a:solidFill>
                <a:schemeClr val="bg1"/>
              </a:solidFill>
              <a:latin typeface="Arial Black" panose="020B0A04020102020204" pitchFamily="34" charset="0"/>
              <a:cs typeface="Arial" panose="020B0604020202020204" pitchFamily="34" charset="0"/>
            </a:endParaRPr>
          </a:p>
          <a:p>
            <a:pPr marL="514350" indent="-514350" algn="just">
              <a:buNone/>
            </a:pPr>
            <a:r>
              <a:rPr lang="en-US" dirty="0" smtClean="0">
                <a:ln w="0"/>
                <a:solidFill>
                  <a:schemeClr val="bg1"/>
                </a:solidFill>
                <a:latin typeface="Arial Black" panose="020B0A04020102020204" pitchFamily="34" charset="0"/>
                <a:cs typeface="Arial" panose="020B0604020202020204" pitchFamily="34" charset="0"/>
              </a:rPr>
              <a:t>3. To determine the most cost effective option for integrating curl bee brood as chicken feed additives for improved food security among chicken farmers</a:t>
            </a:r>
            <a:endParaRPr lang="en-GB" dirty="0">
              <a:solidFill>
                <a:schemeClr val="bg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p:txBody>
          <a:bodyPr/>
          <a:lstStyle/>
          <a:p>
            <a:fld id="{13851CC0-4BDD-4395-84E4-2A9B769CBB73}" type="datetime2">
              <a:rPr lang="en-US" b="1" smtClean="0">
                <a:solidFill>
                  <a:schemeClr val="bg1"/>
                </a:solidFill>
              </a:rPr>
            </a:fld>
            <a:endParaRPr lang="en-US" b="1"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609600"/>
          </a:xfrm>
        </p:spPr>
        <p:txBody>
          <a:bodyPr/>
          <a:lstStyle/>
          <a:p>
            <a:pPr algn="l"/>
            <a:r>
              <a:rPr lang="en-GB" sz="3600" dirty="0" smtClean="0">
                <a:solidFill>
                  <a:schemeClr val="bg2"/>
                </a:solidFill>
                <a:latin typeface="Arial Black" panose="020B0A04020102020204" pitchFamily="34" charset="0"/>
              </a:rPr>
              <a:t>Specific objectives</a:t>
            </a:r>
            <a:endParaRPr lang="en-GB" sz="3600" dirty="0">
              <a:solidFill>
                <a:schemeClr val="bg2"/>
              </a:solidFill>
              <a:latin typeface="Arial Black" panose="020B0A04020102020204" pitchFamily="34" charset="0"/>
            </a:endParaRPr>
          </a:p>
        </p:txBody>
      </p:sp>
      <p:sp>
        <p:nvSpPr>
          <p:cNvPr id="3" name="Content Placeholder 2"/>
          <p:cNvSpPr>
            <a:spLocks noGrp="1"/>
          </p:cNvSpPr>
          <p:nvPr>
            <p:ph idx="1"/>
          </p:nvPr>
        </p:nvSpPr>
        <p:spPr>
          <a:xfrm>
            <a:off x="152400" y="1066801"/>
            <a:ext cx="8686800" cy="3886200"/>
          </a:xfrm>
        </p:spPr>
        <p:txBody>
          <a:bodyPr>
            <a:noAutofit/>
          </a:bodyPr>
          <a:lstStyle/>
          <a:p>
            <a:pPr marL="514350" indent="-514350">
              <a:buNone/>
            </a:pPr>
            <a:endParaRPr lang="en-US" sz="2800" dirty="0" smtClean="0">
              <a:ln w="0"/>
              <a:solidFill>
                <a:schemeClr val="bg1"/>
              </a:solidFill>
              <a:latin typeface="Arial Black" panose="020B0A04020102020204" pitchFamily="34" charset="0"/>
              <a:cs typeface="Arial" panose="020B0604020202020204" pitchFamily="34" charset="0"/>
            </a:endParaRPr>
          </a:p>
          <a:p>
            <a:pPr marL="514350" indent="-514350">
              <a:buNone/>
            </a:pPr>
            <a:endParaRPr lang="en-US" sz="2800" dirty="0" smtClean="0">
              <a:ln w="0"/>
              <a:solidFill>
                <a:schemeClr val="bg1"/>
              </a:solidFill>
              <a:latin typeface="Arial Black" panose="020B0A04020102020204" pitchFamily="34" charset="0"/>
              <a:cs typeface="Arial" panose="020B0604020202020204" pitchFamily="34" charset="0"/>
            </a:endParaRPr>
          </a:p>
          <a:p>
            <a:pPr marL="514350" indent="-514350" algn="just">
              <a:buNone/>
            </a:pPr>
            <a:r>
              <a:rPr lang="en-US" sz="2800" dirty="0" smtClean="0">
                <a:ln w="0"/>
                <a:solidFill>
                  <a:schemeClr val="bg1"/>
                </a:solidFill>
                <a:latin typeface="Arial Black" panose="020B0A04020102020204" pitchFamily="34" charset="0"/>
                <a:cs typeface="Arial" panose="020B0604020202020204" pitchFamily="34" charset="0"/>
              </a:rPr>
              <a:t>4. </a:t>
            </a:r>
            <a:r>
              <a:rPr lang="en-US" dirty="0" smtClean="0">
                <a:ln w="0"/>
                <a:solidFill>
                  <a:schemeClr val="bg1"/>
                </a:solidFill>
                <a:latin typeface="Arial Black" panose="020B0A04020102020204" pitchFamily="34" charset="0"/>
                <a:cs typeface="Arial" panose="020B0604020202020204" pitchFamily="34" charset="0"/>
              </a:rPr>
              <a:t>To develop strategies for increased adoption of curl bee brood as an alternative chicken feed additive for increased poultry production and improved livelihoods in western Uganda.</a:t>
            </a:r>
            <a:endParaRPr lang="en-GB" dirty="0">
              <a:solidFill>
                <a:schemeClr val="bg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p:txBody>
          <a:bodyPr/>
          <a:lstStyle/>
          <a:p>
            <a:fld id="{13851CC0-4BDD-4395-84E4-2A9B769CBB73}" type="datetime2">
              <a:rPr lang="en-US" b="1" smtClean="0">
                <a:solidFill>
                  <a:schemeClr val="bg1"/>
                </a:solidFill>
              </a:rPr>
            </a:fld>
            <a:endParaRPr lang="en-US" b="1"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pPr algn="just">
              <a:buNone/>
            </a:pPr>
            <a:endParaRPr lang="en-US" sz="2000" dirty="0" smtClean="0">
              <a:solidFill>
                <a:schemeClr val="bg1"/>
              </a:solidFill>
              <a:latin typeface="Arial Black" panose="020B0A04020102020204" pitchFamily="34" charset="0"/>
            </a:endParaRPr>
          </a:p>
          <a:p>
            <a:pPr algn="just">
              <a:buNone/>
            </a:pPr>
            <a:r>
              <a:rPr lang="en-US" sz="2800" dirty="0" smtClean="0">
                <a:solidFill>
                  <a:schemeClr val="bg2"/>
                </a:solidFill>
                <a:latin typeface="Arial Black" panose="020B0A04020102020204" pitchFamily="34" charset="0"/>
              </a:rPr>
              <a:t>Research Questions 1 and 4.</a:t>
            </a:r>
            <a:endParaRPr lang="en-US" sz="2000" dirty="0" smtClean="0">
              <a:solidFill>
                <a:schemeClr val="bg1"/>
              </a:solidFill>
              <a:latin typeface="Arial Black" panose="020B0A04020102020204" pitchFamily="34" charset="0"/>
            </a:endParaRPr>
          </a:p>
          <a:p>
            <a:pPr marL="457200" indent="-457200" algn="just">
              <a:buAutoNum type="arabicPeriod"/>
            </a:pPr>
            <a:r>
              <a:rPr lang="en-US" sz="2000" dirty="0" smtClean="0">
                <a:solidFill>
                  <a:schemeClr val="bg1"/>
                </a:solidFill>
                <a:latin typeface="Arial Black" panose="020B0A04020102020204" pitchFamily="34" charset="0"/>
              </a:rPr>
              <a:t>Is there a major factor influencing viability of bee brood additives in chicken feeds?</a:t>
            </a:r>
            <a:endParaRPr lang="en-US" sz="2000" dirty="0" smtClean="0">
              <a:solidFill>
                <a:schemeClr val="bg1"/>
              </a:solidFill>
              <a:latin typeface="Arial Black" panose="020B0A04020102020204" pitchFamily="34" charset="0"/>
            </a:endParaRPr>
          </a:p>
          <a:p>
            <a:pPr marL="457200" indent="-457200" algn="just">
              <a:buNone/>
            </a:pPr>
            <a:endParaRPr lang="en-US" sz="2000" dirty="0" smtClean="0">
              <a:solidFill>
                <a:schemeClr val="bg1"/>
              </a:solidFill>
              <a:latin typeface="Arial Black" panose="020B0A04020102020204" pitchFamily="34" charset="0"/>
            </a:endParaRPr>
          </a:p>
          <a:p>
            <a:pPr algn="just">
              <a:buNone/>
            </a:pPr>
            <a:r>
              <a:rPr lang="en-US" sz="2000" dirty="0" smtClean="0">
                <a:solidFill>
                  <a:schemeClr val="bg1"/>
                </a:solidFill>
                <a:latin typeface="Arial Black" panose="020B0A04020102020204" pitchFamily="34" charset="0"/>
              </a:rPr>
              <a:t>4. Are the beekeepers and chicken farmers willing to adopt curl bee brood into chicken feeds as an alternative additive?</a:t>
            </a:r>
            <a:endParaRPr lang="en-US" sz="2000" dirty="0" smtClean="0">
              <a:solidFill>
                <a:schemeClr val="bg1"/>
              </a:solidFill>
              <a:latin typeface="Arial Black" panose="020B0A04020102020204" pitchFamily="34" charset="0"/>
            </a:endParaRPr>
          </a:p>
          <a:p>
            <a:pPr algn="just">
              <a:buNone/>
            </a:pPr>
            <a:endParaRPr lang="en-US" sz="2000" dirty="0" smtClean="0">
              <a:solidFill>
                <a:schemeClr val="bg1"/>
              </a:solidFill>
              <a:latin typeface="Arial Black" panose="020B0A04020102020204" pitchFamily="34" charset="0"/>
            </a:endParaRPr>
          </a:p>
          <a:p>
            <a:pPr algn="just">
              <a:buNone/>
            </a:pPr>
            <a:r>
              <a:rPr lang="en-US" sz="2800" dirty="0" smtClean="0">
                <a:solidFill>
                  <a:schemeClr val="bg2"/>
                </a:solidFill>
                <a:latin typeface="Arial Black" panose="020B0A04020102020204" pitchFamily="34" charset="0"/>
              </a:rPr>
              <a:t>Hypotheses 2 and 3.</a:t>
            </a:r>
            <a:endParaRPr lang="en-US" sz="2800" dirty="0" smtClean="0">
              <a:solidFill>
                <a:schemeClr val="bg2"/>
              </a:solidFill>
              <a:latin typeface="Arial Black" panose="020B0A04020102020204" pitchFamily="34" charset="0"/>
            </a:endParaRPr>
          </a:p>
          <a:p>
            <a:pPr algn="just">
              <a:buNone/>
            </a:pPr>
            <a:endParaRPr lang="en-US" sz="2000" dirty="0" smtClean="0">
              <a:solidFill>
                <a:schemeClr val="bg1"/>
              </a:solidFill>
              <a:latin typeface="Arial Black" panose="020B0A04020102020204" pitchFamily="34" charset="0"/>
            </a:endParaRPr>
          </a:p>
          <a:p>
            <a:pPr algn="just">
              <a:buNone/>
            </a:pPr>
            <a:r>
              <a:rPr lang="en-US" sz="2000" dirty="0" smtClean="0">
                <a:solidFill>
                  <a:schemeClr val="bg1"/>
                </a:solidFill>
                <a:latin typeface="Arial Black" panose="020B0A04020102020204" pitchFamily="34" charset="0"/>
              </a:rPr>
              <a:t>2. Mechanical method for controlling mite by culling out affected bee brood is not effective.</a:t>
            </a:r>
            <a:endParaRPr lang="en-US" sz="2000" dirty="0" smtClean="0">
              <a:solidFill>
                <a:schemeClr val="bg1"/>
              </a:solidFill>
              <a:latin typeface="Arial Black" panose="020B0A04020102020204" pitchFamily="34" charset="0"/>
            </a:endParaRPr>
          </a:p>
          <a:p>
            <a:pPr algn="just">
              <a:buNone/>
            </a:pPr>
            <a:endParaRPr lang="en-US" sz="2000" dirty="0" smtClean="0">
              <a:solidFill>
                <a:schemeClr val="bg1"/>
              </a:solidFill>
              <a:latin typeface="Arial Black" panose="020B0A04020102020204" pitchFamily="34" charset="0"/>
            </a:endParaRPr>
          </a:p>
          <a:p>
            <a:pPr algn="just">
              <a:buNone/>
            </a:pPr>
            <a:r>
              <a:rPr lang="en-US" sz="2000" dirty="0" smtClean="0">
                <a:solidFill>
                  <a:schemeClr val="bg1"/>
                </a:solidFill>
                <a:latin typeface="Arial Black" panose="020B0A04020102020204" pitchFamily="34" charset="0"/>
              </a:rPr>
              <a:t>3. Weight difference of chicken fed on feed with curl bee brood additives and those fed on normal feed are statistically insignificant.</a:t>
            </a:r>
            <a:endParaRPr lang="en-US" sz="2000" dirty="0" smtClean="0">
              <a:solidFill>
                <a:schemeClr val="bg1"/>
              </a:solidFill>
              <a:latin typeface="Arial Black" panose="020B0A04020102020204" pitchFamily="34" charset="0"/>
            </a:endParaRPr>
          </a:p>
          <a:p>
            <a:pPr algn="just">
              <a:buNone/>
            </a:pPr>
            <a:endParaRPr lang="en-US" sz="2000" dirty="0" smtClean="0">
              <a:solidFill>
                <a:schemeClr val="bg1"/>
              </a:solidFill>
              <a:latin typeface="Arial Black" panose="020B0A04020102020204" pitchFamily="34" charset="0"/>
            </a:endParaRPr>
          </a:p>
          <a:p>
            <a:pPr marL="0" marR="0" algn="just">
              <a:lnSpc>
                <a:spcPct val="150000"/>
              </a:lnSpc>
              <a:spcBef>
                <a:spcPts val="0"/>
              </a:spcBef>
              <a:spcAft>
                <a:spcPts val="1000"/>
              </a:spcAft>
            </a:pPr>
            <a:endParaRPr lang="en-US" sz="2800" dirty="0" smtClean="0">
              <a:latin typeface="Calibri" panose="020F0502020204030204"/>
              <a:ea typeface="Calibri" panose="020F0502020204030204"/>
              <a:cs typeface="Times New Roman" panose="02020603050405020304"/>
            </a:endParaRPr>
          </a:p>
        </p:txBody>
      </p:sp>
      <p:sp>
        <p:nvSpPr>
          <p:cNvPr id="4" name="Slide Number Placeholder 3"/>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p:txBody>
          <a:bodyPr/>
          <a:lstStyle/>
          <a:p>
            <a:fld id="{08A177FB-72F6-4E19-B4DA-B7AF5C60E983}" type="datetime2">
              <a:rPr lang="en-US" b="1" smtClean="0">
                <a:solidFill>
                  <a:schemeClr val="bg1"/>
                </a:solidFill>
              </a:rPr>
            </a:fld>
            <a:endParaRPr lang="en-US" b="1" dirty="0">
              <a:solidFill>
                <a:schemeClr val="bg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949"/>
            <a:ext cx="8229600" cy="912813"/>
          </a:xfrm>
        </p:spPr>
        <p:txBody>
          <a:bodyPr/>
          <a:lstStyle/>
          <a:p>
            <a:r>
              <a:rPr lang="en-GB" sz="4000" dirty="0" smtClean="0">
                <a:solidFill>
                  <a:schemeClr val="bg2"/>
                </a:solidFill>
                <a:latin typeface="Arial Black" panose="020B0A04020102020204" pitchFamily="34" charset="0"/>
              </a:rPr>
              <a:t>MATERIAL AND METHODS</a:t>
            </a:r>
            <a:endParaRPr lang="en-US" sz="4000" dirty="0"/>
          </a:p>
        </p:txBody>
      </p:sp>
      <p:sp>
        <p:nvSpPr>
          <p:cNvPr id="4" name="Date Placeholder 3"/>
          <p:cNvSpPr>
            <a:spLocks noGrp="1"/>
          </p:cNvSpPr>
          <p:nvPr>
            <p:ph type="dt" sz="half" idx="10"/>
          </p:nvPr>
        </p:nvSpPr>
        <p:spPr>
          <a:xfrm>
            <a:off x="6248400" y="6477000"/>
            <a:ext cx="2085975" cy="365125"/>
          </a:xfrm>
        </p:spPr>
        <p:txBody>
          <a:bodyPr/>
          <a:lstStyle/>
          <a:p>
            <a:fld id="{8049A2C6-B936-4889-B4F2-98FB7CECC12A}" type="datetime2">
              <a:rPr lang="en-US" b="1" smtClean="0">
                <a:solidFill>
                  <a:schemeClr val="bg1"/>
                </a:solidFill>
              </a:rPr>
            </a:fld>
            <a:endParaRPr lang="en-US" b="1" dirty="0">
              <a:solidFill>
                <a:schemeClr val="bg1"/>
              </a:solidFill>
            </a:endParaRPr>
          </a:p>
        </p:txBody>
      </p:sp>
      <p:sp>
        <p:nvSpPr>
          <p:cNvPr id="5" name="Slide Number Placeholder 4"/>
          <p:cNvSpPr>
            <a:spLocks noGrp="1"/>
          </p:cNvSpPr>
          <p:nvPr>
            <p:ph type="sldNum" sz="quarter" idx="12"/>
          </p:nvPr>
        </p:nvSpPr>
        <p:spPr>
          <a:xfrm>
            <a:off x="8543278" y="6477000"/>
            <a:ext cx="561975" cy="365125"/>
          </a:xfrm>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11" name="Content Placeholder 10"/>
          <p:cNvSpPr>
            <a:spLocks noGrp="1"/>
          </p:cNvSpPr>
          <p:nvPr>
            <p:ph idx="1"/>
          </p:nvPr>
        </p:nvSpPr>
        <p:spPr>
          <a:xfrm>
            <a:off x="457200" y="1012507"/>
            <a:ext cx="5486400" cy="956250"/>
          </a:xfrm>
        </p:spPr>
        <p:txBody>
          <a:bodyPr>
            <a:normAutofit fontScale="77500" lnSpcReduction="20000"/>
          </a:bodyPr>
          <a:lstStyle/>
          <a:p>
            <a:pPr marL="0" lvl="0" indent="0">
              <a:buNone/>
            </a:pPr>
            <a:r>
              <a:rPr lang="en-US" u="sng" dirty="0" smtClean="0">
                <a:ln w="0"/>
                <a:solidFill>
                  <a:prstClr val="black"/>
                </a:solidFill>
                <a:latin typeface="Arial Black" panose="020B0A04020102020204" pitchFamily="34" charset="0"/>
                <a:cs typeface="Arial" panose="020B0604020202020204" pitchFamily="34" charset="0"/>
              </a:rPr>
              <a:t>OBJECTIVE 1</a:t>
            </a:r>
            <a:endParaRPr lang="en-US" u="sng" dirty="0" smtClean="0">
              <a:ln w="0"/>
              <a:solidFill>
                <a:prstClr val="black"/>
              </a:solidFill>
              <a:latin typeface="Arial Black" panose="020B0A04020102020204" pitchFamily="34" charset="0"/>
              <a:cs typeface="Arial" panose="020B0604020202020204" pitchFamily="34" charset="0"/>
            </a:endParaRPr>
          </a:p>
          <a:p>
            <a:pPr marL="0" lvl="0" indent="0">
              <a:buNone/>
            </a:pPr>
            <a:r>
              <a:rPr lang="en-US" sz="2800" dirty="0" smtClean="0">
                <a:ln w="0"/>
                <a:solidFill>
                  <a:prstClr val="black"/>
                </a:solidFill>
                <a:latin typeface="Arial Black" panose="020B0A04020102020204" pitchFamily="34" charset="0"/>
                <a:cs typeface="Arial" panose="020B0604020202020204" pitchFamily="34" charset="0"/>
              </a:rPr>
              <a:t>Study site( </a:t>
            </a:r>
            <a:r>
              <a:rPr lang="en-US" sz="1800" dirty="0" smtClean="0">
                <a:ln w="0"/>
                <a:solidFill>
                  <a:schemeClr val="accent1"/>
                </a:solidFill>
                <a:latin typeface="Arial Black" panose="020B0A04020102020204" pitchFamily="34" charset="0"/>
                <a:cs typeface="Arial" panose="020B0604020202020204" pitchFamily="34" charset="0"/>
              </a:rPr>
              <a:t>with incidences in decline bee colonies population</a:t>
            </a:r>
            <a:r>
              <a:rPr lang="en-US" sz="2800" dirty="0" smtClean="0">
                <a:ln w="0"/>
                <a:solidFill>
                  <a:prstClr val="black"/>
                </a:solidFill>
                <a:latin typeface="Arial Black" panose="020B0A04020102020204" pitchFamily="34" charset="0"/>
                <a:cs typeface="Arial" panose="020B0604020202020204" pitchFamily="34" charset="0"/>
              </a:rPr>
              <a:t>)</a:t>
            </a:r>
            <a:endParaRPr lang="en-US" sz="2800" dirty="0" smtClean="0">
              <a:ln w="0"/>
              <a:solidFill>
                <a:prstClr val="black"/>
              </a:solidFill>
              <a:latin typeface="Arial Black" panose="020B0A04020102020204" pitchFamily="34" charset="0"/>
              <a:cs typeface="Arial" panose="020B0604020202020204" pitchFamily="34" charset="0"/>
            </a:endParaRPr>
          </a:p>
          <a:p>
            <a:pPr marL="0" lvl="0" indent="0">
              <a:buNone/>
            </a:pPr>
            <a:endParaRPr lang="en-US" sz="2800" dirty="0">
              <a:ln w="0"/>
              <a:solidFill>
                <a:prstClr val="black"/>
              </a:solidFill>
              <a:latin typeface="Arial Black" panose="020B0A04020102020204" pitchFamily="34" charset="0"/>
              <a:cs typeface="Arial" panose="020B0604020202020204" pitchFamily="34" charset="0"/>
            </a:endParaRPr>
          </a:p>
        </p:txBody>
      </p:sp>
      <p:cxnSp>
        <p:nvCxnSpPr>
          <p:cNvPr id="36" name="Straight Arrow Connector 35"/>
          <p:cNvCxnSpPr/>
          <p:nvPr/>
        </p:nvCxnSpPr>
        <p:spPr>
          <a:xfrm flipV="1">
            <a:off x="2133600" y="2362200"/>
            <a:ext cx="3733800" cy="5334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16200000" flipH="1">
            <a:off x="5272048" y="2376448"/>
            <a:ext cx="1143000" cy="477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62000" y="3733800"/>
            <a:ext cx="2895601" cy="369332"/>
          </a:xfrm>
          <a:prstGeom prst="rect">
            <a:avLst/>
          </a:prstGeom>
          <a:noFill/>
        </p:spPr>
        <p:txBody>
          <a:bodyPr wrap="square" rtlCol="0">
            <a:spAutoFit/>
          </a:bodyPr>
          <a:lstStyle/>
          <a:p>
            <a:r>
              <a:rPr lang="en-US" dirty="0" smtClean="0"/>
              <a:t> c</a:t>
            </a:r>
            <a:endParaRPr lang="en-US" dirty="0"/>
          </a:p>
        </p:txBody>
      </p:sp>
      <p:sp>
        <p:nvSpPr>
          <p:cNvPr id="45" name="TextBox 44"/>
          <p:cNvSpPr txBox="1"/>
          <p:nvPr/>
        </p:nvSpPr>
        <p:spPr>
          <a:xfrm>
            <a:off x="228600" y="4114800"/>
            <a:ext cx="3200400" cy="2585323"/>
          </a:xfrm>
          <a:prstGeom prst="rect">
            <a:avLst/>
          </a:prstGeom>
          <a:noFill/>
        </p:spPr>
        <p:txBody>
          <a:bodyPr wrap="square" rtlCol="0">
            <a:spAutoFit/>
          </a:bodyPr>
          <a:lstStyle/>
          <a:p>
            <a:r>
              <a:rPr lang="en-US" b="1" u="sng" dirty="0" smtClean="0">
                <a:solidFill>
                  <a:schemeClr val="bg1"/>
                </a:solidFill>
              </a:rPr>
              <a:t>A survey will be conducted in 46 apiary sites from each site researcher will sample 7 colonies from each apiary among 3 districts of Western Uganda. </a:t>
            </a:r>
            <a:endParaRPr lang="en-US" b="1" u="sng" dirty="0" smtClean="0">
              <a:solidFill>
                <a:schemeClr val="bg1"/>
              </a:solidFill>
            </a:endParaRPr>
          </a:p>
          <a:p>
            <a:r>
              <a:rPr lang="en-US" b="1" dirty="0" smtClean="0">
                <a:solidFill>
                  <a:schemeClr val="bg2"/>
                </a:solidFill>
              </a:rPr>
              <a:t>Mbarara  </a:t>
            </a:r>
            <a:endParaRPr lang="en-US" b="1" dirty="0" smtClean="0">
              <a:solidFill>
                <a:schemeClr val="bg2"/>
              </a:solidFill>
            </a:endParaRPr>
          </a:p>
          <a:p>
            <a:r>
              <a:rPr lang="en-US" b="1" dirty="0" smtClean="0">
                <a:solidFill>
                  <a:schemeClr val="bg2"/>
                </a:solidFill>
              </a:rPr>
              <a:t>Kiruhura </a:t>
            </a:r>
            <a:endParaRPr lang="en-US" b="1" dirty="0" smtClean="0">
              <a:solidFill>
                <a:schemeClr val="bg2"/>
              </a:solidFill>
            </a:endParaRPr>
          </a:p>
          <a:p>
            <a:r>
              <a:rPr lang="en-US" b="1" dirty="0" err="1" smtClean="0">
                <a:solidFill>
                  <a:schemeClr val="bg2"/>
                </a:solidFill>
              </a:rPr>
              <a:t>Sheema</a:t>
            </a:r>
            <a:endParaRPr lang="en-US" b="1" dirty="0" smtClean="0">
              <a:solidFill>
                <a:schemeClr val="bg2"/>
              </a:solidFill>
            </a:endParaRPr>
          </a:p>
        </p:txBody>
      </p:sp>
      <p:pic>
        <p:nvPicPr>
          <p:cNvPr id="13" name="Picture 12" descr="See the source image"/>
          <p:cNvPicPr/>
          <p:nvPr/>
        </p:nvPicPr>
        <p:blipFill>
          <a:blip r:embed="rId1"/>
          <a:srcRect/>
          <a:stretch>
            <a:fillRect/>
          </a:stretch>
        </p:blipFill>
        <p:spPr bwMode="auto">
          <a:xfrm>
            <a:off x="6019800" y="762000"/>
            <a:ext cx="2514600" cy="2457450"/>
          </a:xfrm>
          <a:prstGeom prst="rect">
            <a:avLst/>
          </a:prstGeom>
          <a:noFill/>
          <a:ln w="9525">
            <a:noFill/>
            <a:miter lim="800000"/>
            <a:headEnd/>
            <a:tailEnd/>
          </a:ln>
        </p:spPr>
      </p:pic>
      <p:pic>
        <p:nvPicPr>
          <p:cNvPr id="16" name="Picture 15" descr="See the source image"/>
          <p:cNvPicPr/>
          <p:nvPr/>
        </p:nvPicPr>
        <p:blipFill>
          <a:blip r:embed="rId2" cstate="print"/>
          <a:srcRect/>
          <a:stretch>
            <a:fillRect/>
          </a:stretch>
        </p:blipFill>
        <p:spPr bwMode="auto">
          <a:xfrm>
            <a:off x="304800" y="1905000"/>
            <a:ext cx="2971800" cy="2133600"/>
          </a:xfrm>
          <a:prstGeom prst="rect">
            <a:avLst/>
          </a:prstGeom>
          <a:noFill/>
          <a:ln w="9525">
            <a:noFill/>
            <a:miter lim="800000"/>
            <a:headEnd/>
            <a:tailEnd/>
          </a:ln>
        </p:spPr>
      </p:pic>
      <p:pic>
        <p:nvPicPr>
          <p:cNvPr id="19" name="Picture 18" descr="See the source image"/>
          <p:cNvPicPr/>
          <p:nvPr/>
        </p:nvPicPr>
        <p:blipFill>
          <a:blip r:embed="rId3"/>
          <a:srcRect/>
          <a:stretch>
            <a:fillRect/>
          </a:stretch>
        </p:blipFill>
        <p:spPr bwMode="auto">
          <a:xfrm>
            <a:off x="3657600" y="3733800"/>
            <a:ext cx="4876800" cy="2743200"/>
          </a:xfrm>
          <a:prstGeom prst="rect">
            <a:avLst/>
          </a:prstGeom>
          <a:noFill/>
          <a:ln w="9525">
            <a:noFill/>
            <a:miter lim="800000"/>
            <a:headEnd/>
            <a:tailEnd/>
          </a:ln>
        </p:spPr>
      </p:pic>
      <p:graphicFrame>
        <p:nvGraphicFramePr>
          <p:cNvPr id="22" name="Table 21"/>
          <p:cNvGraphicFramePr>
            <a:graphicFrameLocks noGrp="1"/>
          </p:cNvGraphicFramePr>
          <p:nvPr/>
        </p:nvGraphicFramePr>
        <p:xfrm>
          <a:off x="2819400" y="3086100"/>
          <a:ext cx="3505200" cy="685800"/>
        </p:xfrm>
        <a:graphic>
          <a:graphicData uri="http://schemas.openxmlformats.org/drawingml/2006/table">
            <a:tbl>
              <a:tblPr/>
              <a:tblGrid>
                <a:gridCol w="3505200"/>
              </a:tblGrid>
              <a:tr h="0">
                <a:tc>
                  <a:txBody>
                    <a:bodyPr/>
                    <a:lstStyle/>
                    <a:p>
                      <a:pPr marL="0" marR="0" algn="ctr">
                        <a:lnSpc>
                          <a:spcPts val="1440"/>
                        </a:lnSpc>
                        <a:spcBef>
                          <a:spcPts val="600"/>
                        </a:spcBef>
                        <a:spcAft>
                          <a:spcPts val="600"/>
                        </a:spcAft>
                      </a:pPr>
                      <a:r>
                        <a:rPr lang="en-US" sz="1100" dirty="0">
                          <a:solidFill>
                            <a:srgbClr val="000000"/>
                          </a:solidFill>
                          <a:latin typeface="Arial" panose="020B0604020202020204"/>
                          <a:ea typeface="Calibri" panose="020F0502020204030204"/>
                          <a:cs typeface="Times New Roman" panose="02020603050405020304"/>
                        </a:rPr>
                        <a:t>Location of Mbarara in Western region, Uganda</a:t>
                      </a:r>
                      <a:endParaRPr lang="en-US" sz="1100" dirty="0">
                        <a:latin typeface="Calibri" panose="020F0502020204030204"/>
                        <a:ea typeface="Calibri" panose="020F0502020204030204"/>
                        <a:cs typeface="Times New Roman" panose="02020603050405020304"/>
                      </a:endParaRPr>
                    </a:p>
                  </a:txBody>
                  <a:tcPr marT="60960" marB="30480">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a:noFill/>
                    </a:lnB>
                    <a:solidFill>
                      <a:srgbClr val="F8F9FA"/>
                    </a:solidFill>
                  </a:tcPr>
                </a:tc>
              </a:tr>
              <a:tr h="0">
                <a:tc>
                  <a:txBody>
                    <a:bodyPr/>
                    <a:lstStyle/>
                    <a:p>
                      <a:pPr marL="0" marR="0" algn="ctr">
                        <a:lnSpc>
                          <a:spcPts val="1440"/>
                        </a:lnSpc>
                        <a:spcBef>
                          <a:spcPts val="0"/>
                        </a:spcBef>
                        <a:spcAft>
                          <a:spcPts val="1000"/>
                        </a:spcAft>
                      </a:pPr>
                      <a:r>
                        <a:rPr lang="en-US" sz="1100" dirty="0">
                          <a:solidFill>
                            <a:srgbClr val="000000"/>
                          </a:solidFill>
                          <a:latin typeface="Arial" panose="020B0604020202020204"/>
                          <a:ea typeface="Calibri" panose="020F0502020204030204"/>
                          <a:cs typeface="Times New Roman" panose="02020603050405020304"/>
                        </a:rPr>
                        <a:t>Coordinates: </a:t>
                      </a:r>
                      <a:r>
                        <a:rPr lang="en-US" sz="1100" u="none" strike="noStrike" dirty="0">
                          <a:solidFill>
                            <a:srgbClr val="3366BB"/>
                          </a:solidFill>
                          <a:latin typeface="Arial" panose="020B0604020202020204"/>
                          <a:ea typeface="Calibri" panose="020F0502020204030204"/>
                          <a:cs typeface="Times New Roman" panose="02020603050405020304"/>
                          <a:hlinkClick r:id="rId4"/>
                        </a:rPr>
                        <a:t>00°39′S 030°41′E</a:t>
                      </a:r>
                      <a:r>
                        <a:rPr lang="en-US" sz="1000" u="none" strike="noStrike" dirty="0">
                          <a:solidFill>
                            <a:srgbClr val="0645AD"/>
                          </a:solidFill>
                          <a:latin typeface="Arial" panose="020B0604020202020204"/>
                          <a:ea typeface="Calibri" panose="020F0502020204030204"/>
                          <a:cs typeface="Times New Roman" panose="02020603050405020304"/>
                          <a:hlinkClick r:id="rId5" tooltip="Geographic coordinate system"/>
                        </a:rPr>
                        <a:t>Coordinates</a:t>
                      </a:r>
                      <a:r>
                        <a:rPr lang="en-US" sz="1000" dirty="0">
                          <a:solidFill>
                            <a:srgbClr val="000000"/>
                          </a:solidFill>
                          <a:latin typeface="Arial" panose="020B0604020202020204"/>
                          <a:ea typeface="Calibri" panose="020F0502020204030204"/>
                          <a:cs typeface="Times New Roman" panose="02020603050405020304"/>
                        </a:rPr>
                        <a:t>: </a:t>
                      </a:r>
                      <a:r>
                        <a:rPr lang="en-US" sz="1000" u="none" strike="noStrike" dirty="0">
                          <a:solidFill>
                            <a:srgbClr val="3366BB"/>
                          </a:solidFill>
                          <a:latin typeface="Arial" panose="020B0604020202020204"/>
                          <a:ea typeface="Calibri" panose="020F0502020204030204"/>
                          <a:cs typeface="Times New Roman" panose="02020603050405020304"/>
                          <a:hlinkClick r:id="rId4"/>
                        </a:rPr>
                        <a:t>00°39′S 030°41′E</a:t>
                      </a:r>
                      <a:endParaRPr lang="en-US" sz="1100" dirty="0">
                        <a:latin typeface="Calibri" panose="020F0502020204030204"/>
                        <a:ea typeface="Calibri" panose="020F0502020204030204"/>
                        <a:cs typeface="Times New Roman" panose="02020603050405020304"/>
                      </a:endParaRPr>
                    </a:p>
                  </a:txBody>
                  <a:tcPr marT="0" marB="60960">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a:noFill/>
                    </a:lnT>
                    <a:lnB w="12700" cap="flat" cmpd="sng" algn="ctr">
                      <a:solidFill>
                        <a:srgbClr val="A2A9B1"/>
                      </a:solidFill>
                      <a:prstDash val="solid"/>
                      <a:round/>
                      <a:headEnd type="none" w="med" len="med"/>
                      <a:tailEnd type="none" w="med" len="med"/>
                    </a:lnB>
                    <a:solidFill>
                      <a:srgbClr val="F8F9FA"/>
                    </a:solidFill>
                  </a:tcPr>
                </a:tc>
              </a:tr>
            </a:tbl>
          </a:graphicData>
        </a:graphic>
      </p:graphicFrame>
      <p:pic>
        <p:nvPicPr>
          <p:cNvPr id="27650" name="Picture 10" descr="https://upload.wikimedia.org/wikipedia/commons/thumb/5/55/WMA_button2b.png/17px-WMA_button2b.png"/>
          <p:cNvPicPr>
            <a:picLocks noChangeAspect="1" noChangeArrowheads="1"/>
          </p:cNvPicPr>
          <p:nvPr/>
        </p:nvPicPr>
        <p:blipFill>
          <a:blip r:embed="rId6"/>
          <a:srcRect/>
          <a:stretch>
            <a:fillRect/>
          </a:stretch>
        </p:blipFill>
        <p:spPr bwMode="auto">
          <a:xfrm>
            <a:off x="0" y="0"/>
            <a:ext cx="161925" cy="161925"/>
          </a:xfrm>
          <a:prstGeom prst="rect">
            <a:avLst/>
          </a:prstGeom>
          <a:noFill/>
        </p:spPr>
      </p:pic>
      <p:pic>
        <p:nvPicPr>
          <p:cNvPr id="27649" name="Picture 11" descr="https://upload.wikimedia.org/wikipedia/commons/thumb/5/55/WMA_button2b.png/17px-WMA_button2b.png"/>
          <p:cNvPicPr>
            <a:picLocks noChangeAspect="1" noChangeArrowheads="1"/>
          </p:cNvPicPr>
          <p:nvPr/>
        </p:nvPicPr>
        <p:blipFill>
          <a:blip r:embed="rId6"/>
          <a:srcRect/>
          <a:stretch>
            <a:fillRect/>
          </a:stretch>
        </p:blipFill>
        <p:spPr bwMode="auto">
          <a:xfrm>
            <a:off x="0" y="0"/>
            <a:ext cx="161925" cy="161925"/>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2" y="17585"/>
            <a:ext cx="8876652" cy="914400"/>
          </a:xfrm>
        </p:spPr>
        <p:txBody>
          <a:bodyPr/>
          <a:lstStyle/>
          <a:p>
            <a:pPr algn="l"/>
            <a:r>
              <a:rPr lang="en-GB" dirty="0" smtClean="0">
                <a:solidFill>
                  <a:schemeClr val="bg2"/>
                </a:solidFill>
                <a:latin typeface="Arial Black" panose="020B0A04020102020204" pitchFamily="34" charset="0"/>
              </a:rPr>
              <a:t>Cont’d </a:t>
            </a:r>
            <a:r>
              <a:rPr lang="en-GB" sz="4000" dirty="0" smtClean="0">
                <a:solidFill>
                  <a:schemeClr val="bg2"/>
                </a:solidFill>
                <a:latin typeface="Arial Black" panose="020B0A04020102020204" pitchFamily="34" charset="0"/>
              </a:rPr>
              <a:t>– objective 1- Survey</a:t>
            </a:r>
            <a:endParaRPr lang="en-GB" sz="4000" b="1" dirty="0">
              <a:solidFill>
                <a:schemeClr val="bg2"/>
              </a:solidFill>
            </a:endParaRPr>
          </a:p>
        </p:txBody>
      </p:sp>
      <p:sp>
        <p:nvSpPr>
          <p:cNvPr id="3" name="Content Placeholder 2"/>
          <p:cNvSpPr>
            <a:spLocks noGrp="1"/>
          </p:cNvSpPr>
          <p:nvPr>
            <p:ph idx="1"/>
          </p:nvPr>
        </p:nvSpPr>
        <p:spPr>
          <a:xfrm>
            <a:off x="152400" y="838200"/>
            <a:ext cx="8991600" cy="5883276"/>
          </a:xfrm>
        </p:spPr>
        <p:txBody>
          <a:bodyPr>
            <a:normAutofit fontScale="55000" lnSpcReduction="20000"/>
          </a:bodyPr>
          <a:lstStyle/>
          <a:p>
            <a:pPr marL="0" indent="0">
              <a:buNone/>
            </a:pPr>
            <a:r>
              <a:rPr lang="en-US" sz="2800" b="1" dirty="0" smtClean="0">
                <a:ln w="0"/>
                <a:solidFill>
                  <a:prstClr val="black"/>
                </a:solidFill>
                <a:latin typeface="Arial Black" panose="020B0A04020102020204" pitchFamily="34" charset="0"/>
                <a:cs typeface="Arial" panose="020B0604020202020204" pitchFamily="34" charset="0"/>
              </a:rPr>
              <a:t>Sample size.</a:t>
            </a:r>
            <a:endParaRPr lang="en-US" sz="2800" b="1" dirty="0" smtClean="0">
              <a:ln w="0"/>
              <a:solidFill>
                <a:prstClr val="black"/>
              </a:solidFill>
              <a:latin typeface="Arial Black" panose="020B0A04020102020204" pitchFamily="34" charset="0"/>
              <a:cs typeface="Arial" panose="020B0604020202020204" pitchFamily="34" charset="0"/>
            </a:endParaRPr>
          </a:p>
          <a:p>
            <a:pPr marL="0" indent="0">
              <a:buNone/>
            </a:pPr>
            <a:endParaRPr lang="en-US" sz="2800" b="1" dirty="0">
              <a:ln w="0"/>
              <a:solidFill>
                <a:prstClr val="black"/>
              </a:solidFill>
              <a:latin typeface="Arial Black" panose="020B0A04020102020204" pitchFamily="34" charset="0"/>
              <a:cs typeface="Arial" panose="020B0604020202020204" pitchFamily="34" charset="0"/>
            </a:endParaRPr>
          </a:p>
          <a:p>
            <a:pPr>
              <a:lnSpc>
                <a:spcPct val="120000"/>
              </a:lnSpc>
            </a:pPr>
            <a:r>
              <a:rPr lang="en-US" sz="2900" dirty="0" smtClean="0">
                <a:ln w="0"/>
                <a:solidFill>
                  <a:schemeClr val="bg1"/>
                </a:solidFill>
                <a:latin typeface="Arial Black" panose="020B0A04020102020204" pitchFamily="34" charset="0"/>
                <a:cs typeface="Calibri" panose="020F0502020204030204" charset="0"/>
              </a:rPr>
              <a:t>The sample size is determined by the William Godden formula (2004) which allows for estimation of the sample size without the knowledge of the population.</a:t>
            </a:r>
            <a:endParaRPr lang="en-US" sz="2900" dirty="0" smtClean="0">
              <a:ln w="0"/>
              <a:solidFill>
                <a:schemeClr val="bg1"/>
              </a:solidFill>
              <a:latin typeface="Arial Black" panose="020B0A04020102020204" pitchFamily="34" charset="0"/>
              <a:cs typeface="Calibri" panose="020F0502020204030204" charset="0"/>
            </a:endParaRPr>
          </a:p>
          <a:p>
            <a:pPr>
              <a:lnSpc>
                <a:spcPct val="120000"/>
              </a:lnSpc>
            </a:pPr>
            <a:r>
              <a:rPr lang="en-US" sz="2900" dirty="0" smtClean="0">
                <a:ln w="0"/>
                <a:solidFill>
                  <a:schemeClr val="bg1"/>
                </a:solidFill>
                <a:latin typeface="Arial Black" panose="020B0A04020102020204" pitchFamily="34" charset="0"/>
                <a:cs typeface="Calibri" panose="020F0502020204030204" charset="0"/>
              </a:rPr>
              <a:t>It is given by:</a:t>
            </a:r>
            <a:endParaRPr lang="en-US" sz="2900" dirty="0" smtClean="0">
              <a:ln w="0"/>
              <a:solidFill>
                <a:schemeClr val="bg1"/>
              </a:solidFill>
              <a:latin typeface="Arial Black" panose="020B0A04020102020204" pitchFamily="34" charset="0"/>
              <a:cs typeface="Calibri" panose="020F0502020204030204" charset="0"/>
            </a:endParaRPr>
          </a:p>
          <a:p>
            <a:pPr>
              <a:lnSpc>
                <a:spcPct val="120000"/>
              </a:lnSpc>
              <a:buNone/>
            </a:pPr>
            <a:endParaRPr lang="en-US" sz="2900" dirty="0" smtClean="0">
              <a:ln w="0"/>
              <a:solidFill>
                <a:schemeClr val="bg1"/>
              </a:solidFill>
              <a:latin typeface="Arial Black" panose="020B0A04020102020204" pitchFamily="34" charset="0"/>
              <a:cs typeface="Calibri" panose="020F0502020204030204" charset="0"/>
            </a:endParaRPr>
          </a:p>
          <a:p>
            <a:pPr>
              <a:lnSpc>
                <a:spcPct val="120000"/>
              </a:lnSpc>
            </a:pPr>
            <a:endParaRPr lang="en-US" sz="2900" dirty="0" smtClean="0">
              <a:ln w="0"/>
              <a:solidFill>
                <a:schemeClr val="bg1"/>
              </a:solidFill>
              <a:latin typeface="Arial Black" panose="020B0A04020102020204" pitchFamily="34" charset="0"/>
              <a:cs typeface="Calibri" panose="020F0502020204030204" charset="0"/>
            </a:endParaRPr>
          </a:p>
          <a:p>
            <a:pPr>
              <a:lnSpc>
                <a:spcPct val="120000"/>
              </a:lnSpc>
              <a:buNone/>
            </a:pPr>
            <a:r>
              <a:rPr lang="en-US" sz="2900" dirty="0" smtClean="0">
                <a:ln w="0"/>
                <a:solidFill>
                  <a:schemeClr val="bg1"/>
                </a:solidFill>
                <a:latin typeface="Arial Black" panose="020B0A04020102020204" pitchFamily="34" charset="0"/>
                <a:cs typeface="Calibri" panose="020F0502020204030204" charset="0"/>
              </a:rPr>
              <a:t>Where:</a:t>
            </a:r>
            <a:endParaRPr lang="en-US" sz="2900" dirty="0" smtClean="0">
              <a:ln w="0"/>
              <a:solidFill>
                <a:schemeClr val="bg1"/>
              </a:solidFill>
              <a:latin typeface="Arial Black" panose="020B0A04020102020204" pitchFamily="34" charset="0"/>
              <a:cs typeface="Calibri" panose="020F0502020204030204" charset="0"/>
            </a:endParaRPr>
          </a:p>
          <a:p>
            <a:pPr>
              <a:lnSpc>
                <a:spcPct val="120000"/>
              </a:lnSpc>
              <a:buNone/>
            </a:pPr>
            <a:r>
              <a:rPr lang="en-US" sz="2900" dirty="0" smtClean="0">
                <a:ln w="0"/>
                <a:solidFill>
                  <a:schemeClr val="bg1"/>
                </a:solidFill>
                <a:latin typeface="Arial Black" panose="020B0A04020102020204" pitchFamily="34" charset="0"/>
                <a:cs typeface="Calibri" panose="020F0502020204030204" charset="0"/>
              </a:rPr>
              <a:t>n =   Sample Size for infinite population </a:t>
            </a:r>
            <a:endParaRPr lang="en-US" sz="2900" dirty="0" smtClean="0">
              <a:ln w="0"/>
              <a:solidFill>
                <a:schemeClr val="bg1"/>
              </a:solidFill>
              <a:latin typeface="Arial Black" panose="020B0A04020102020204" pitchFamily="34" charset="0"/>
              <a:cs typeface="Calibri" panose="020F0502020204030204" charset="0"/>
            </a:endParaRPr>
          </a:p>
          <a:p>
            <a:pPr>
              <a:lnSpc>
                <a:spcPct val="120000"/>
              </a:lnSpc>
              <a:buNone/>
            </a:pPr>
            <a:r>
              <a:rPr lang="en-US" sz="2900" dirty="0" smtClean="0">
                <a:ln w="0"/>
                <a:solidFill>
                  <a:schemeClr val="bg1"/>
                </a:solidFill>
                <a:latin typeface="Arial Black" panose="020B0A04020102020204" pitchFamily="34" charset="0"/>
                <a:cs typeface="Calibri" panose="020F0502020204030204" charset="0"/>
              </a:rPr>
              <a:t>Z =   Z value (e.g. 1.96 for 95% confidence level) </a:t>
            </a:r>
            <a:endParaRPr lang="en-US" sz="2900" dirty="0" smtClean="0">
              <a:ln w="0"/>
              <a:solidFill>
                <a:schemeClr val="bg1"/>
              </a:solidFill>
              <a:latin typeface="Arial Black" panose="020B0A04020102020204" pitchFamily="34" charset="0"/>
              <a:cs typeface="Calibri" panose="020F0502020204030204" charset="0"/>
            </a:endParaRPr>
          </a:p>
          <a:p>
            <a:pPr>
              <a:lnSpc>
                <a:spcPct val="120000"/>
              </a:lnSpc>
              <a:buNone/>
            </a:pPr>
            <a:r>
              <a:rPr lang="en-US" sz="2900" dirty="0" smtClean="0">
                <a:ln w="0"/>
                <a:solidFill>
                  <a:schemeClr val="bg1"/>
                </a:solidFill>
                <a:latin typeface="Arial Black" panose="020B0A04020102020204" pitchFamily="34" charset="0"/>
                <a:cs typeface="Calibri" panose="020F0502020204030204" charset="0"/>
              </a:rPr>
              <a:t>P =   population proportion (expressed as decimal) (assumed to be 0.1 (10%) since this would provide the maximum sample size). </a:t>
            </a:r>
            <a:endParaRPr lang="en-US" sz="2900" dirty="0" smtClean="0">
              <a:ln w="0"/>
              <a:solidFill>
                <a:schemeClr val="bg1"/>
              </a:solidFill>
              <a:latin typeface="Arial Black" panose="020B0A04020102020204" pitchFamily="34" charset="0"/>
              <a:cs typeface="Calibri" panose="020F0502020204030204" charset="0"/>
            </a:endParaRPr>
          </a:p>
          <a:p>
            <a:pPr>
              <a:lnSpc>
                <a:spcPct val="120000"/>
              </a:lnSpc>
              <a:buNone/>
            </a:pPr>
            <a:r>
              <a:rPr lang="en-US" sz="2900" dirty="0" smtClean="0">
                <a:ln w="0"/>
                <a:solidFill>
                  <a:schemeClr val="bg1"/>
                </a:solidFill>
                <a:latin typeface="Arial Black" panose="020B0A04020102020204" pitchFamily="34" charset="0"/>
                <a:cs typeface="Calibri" panose="020F0502020204030204" charset="0"/>
              </a:rPr>
              <a:t>M = Margin of Error at 5% (0.05)</a:t>
            </a:r>
            <a:endParaRPr lang="en-US" sz="2900" dirty="0" smtClean="0">
              <a:ln w="0"/>
              <a:solidFill>
                <a:schemeClr val="bg1"/>
              </a:solidFill>
              <a:latin typeface="Arial Black" panose="020B0A04020102020204" pitchFamily="34" charset="0"/>
              <a:cs typeface="Calibri" panose="020F0502020204030204" charset="0"/>
            </a:endParaRPr>
          </a:p>
          <a:p>
            <a:pPr>
              <a:lnSpc>
                <a:spcPct val="120000"/>
              </a:lnSpc>
              <a:buNone/>
            </a:pPr>
            <a:endParaRPr lang="en-US" sz="2900" dirty="0" smtClean="0">
              <a:ln w="0"/>
              <a:solidFill>
                <a:schemeClr val="bg1"/>
              </a:solidFill>
              <a:latin typeface="Arial Black" panose="020B0A04020102020204" pitchFamily="34" charset="0"/>
              <a:cs typeface="Calibri" panose="020F0502020204030204" charset="0"/>
            </a:endParaRPr>
          </a:p>
          <a:p>
            <a:pPr>
              <a:lnSpc>
                <a:spcPct val="120000"/>
              </a:lnSpc>
              <a:buNone/>
            </a:pPr>
            <a:r>
              <a:rPr lang="en-US" sz="2900" dirty="0" smtClean="0">
                <a:ln w="0"/>
                <a:solidFill>
                  <a:schemeClr val="bg1"/>
                </a:solidFill>
                <a:latin typeface="Arial Black" panose="020B0A04020102020204" pitchFamily="34" charset="0"/>
                <a:cs typeface="Calibri" panose="020F0502020204030204" charset="0"/>
              </a:rPr>
              <a:t>For the case of the study sample size will be determined as follows:</a:t>
            </a:r>
            <a:endParaRPr lang="en-US" sz="2900" dirty="0" smtClean="0">
              <a:ln w="0"/>
              <a:solidFill>
                <a:schemeClr val="bg1"/>
              </a:solidFill>
              <a:latin typeface="Arial Black" panose="020B0A04020102020204" pitchFamily="34" charset="0"/>
              <a:cs typeface="Calibri" panose="020F0502020204030204" charset="0"/>
            </a:endParaRPr>
          </a:p>
          <a:p>
            <a:pPr>
              <a:lnSpc>
                <a:spcPct val="120000"/>
              </a:lnSpc>
              <a:buNone/>
            </a:pPr>
            <a:r>
              <a:rPr lang="en-US" sz="2900" dirty="0" smtClean="0">
                <a:ln w="0"/>
                <a:solidFill>
                  <a:schemeClr val="bg1"/>
                </a:solidFill>
                <a:latin typeface="Arial Black" panose="020B0A04020102020204" pitchFamily="34" charset="0"/>
                <a:cs typeface="Calibri" panose="020F0502020204030204" charset="0"/>
              </a:rPr>
              <a:t> n = 1.96²x0.1 (1-0.1) / 0.05² = 0.345744÷0.0025 = 138.2976. </a:t>
            </a:r>
            <a:endParaRPr lang="en-US" sz="2900" dirty="0" smtClean="0">
              <a:ln w="0"/>
              <a:solidFill>
                <a:schemeClr val="bg1"/>
              </a:solidFill>
              <a:latin typeface="Arial Black" panose="020B0A04020102020204" pitchFamily="34" charset="0"/>
              <a:cs typeface="Calibri" panose="020F0502020204030204" charset="0"/>
            </a:endParaRPr>
          </a:p>
          <a:p>
            <a:pPr>
              <a:lnSpc>
                <a:spcPct val="120000"/>
              </a:lnSpc>
            </a:pPr>
            <a:r>
              <a:rPr lang="en-US" sz="2900" dirty="0" smtClean="0">
                <a:ln w="0"/>
                <a:solidFill>
                  <a:schemeClr val="bg1"/>
                </a:solidFill>
                <a:latin typeface="Arial Black" panose="020B0A04020102020204" pitchFamily="34" charset="0"/>
                <a:cs typeface="Calibri" panose="020F0502020204030204" charset="0"/>
              </a:rPr>
              <a:t>The sample size for the study will therefore be  138 Bee keepers&amp; officials from 3 district of western region of Uganda..</a:t>
            </a:r>
            <a:endParaRPr lang="en-US" sz="2900" dirty="0" smtClean="0">
              <a:ln w="0"/>
              <a:solidFill>
                <a:schemeClr val="bg1"/>
              </a:solidFill>
              <a:latin typeface="Arial Black" panose="020B0A04020102020204" pitchFamily="34" charset="0"/>
              <a:cs typeface="Calibri" panose="020F0502020204030204" charset="0"/>
            </a:endParaRPr>
          </a:p>
          <a:p>
            <a:pPr>
              <a:buNone/>
            </a:pPr>
            <a:endParaRPr lang="en-US" sz="2800" dirty="0" smtClean="0">
              <a:ln w="0"/>
              <a:solidFill>
                <a:schemeClr val="bg1"/>
              </a:solidFill>
              <a:latin typeface="+mn-lt"/>
              <a:cs typeface="Calibri" panose="020F0502020204030204" charset="0"/>
            </a:endParaRPr>
          </a:p>
          <a:p>
            <a:pPr>
              <a:buNone/>
            </a:pPr>
            <a:endParaRPr lang="en-US" sz="2800" dirty="0" smtClean="0">
              <a:ln w="0"/>
              <a:solidFill>
                <a:schemeClr val="bg1"/>
              </a:solidFill>
              <a:latin typeface="+mn-lt"/>
              <a:cs typeface="Calibri" panose="020F0502020204030204" charset="0"/>
            </a:endParaRPr>
          </a:p>
          <a:p>
            <a:pPr marL="0" indent="0">
              <a:buNone/>
            </a:pPr>
            <a:endParaRPr lang="en-US" sz="2800" dirty="0" smtClean="0">
              <a:ln w="0"/>
              <a:solidFill>
                <a:schemeClr val="bg1"/>
              </a:solidFill>
              <a:latin typeface="Calibri" panose="020F0502020204030204" charset="0"/>
              <a:cs typeface="Calibri" panose="020F0502020204030204" charset="0"/>
            </a:endParaRPr>
          </a:p>
          <a:p>
            <a:pPr marL="0" indent="0">
              <a:buNone/>
            </a:pPr>
            <a:endParaRPr lang="en-US" sz="2800" dirty="0">
              <a:ln w="0"/>
              <a:solidFill>
                <a:schemeClr val="bg1"/>
              </a:solidFill>
              <a:latin typeface="+mn-lt"/>
              <a:cs typeface="Arial" panose="020B06040202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p:txBody>
          <a:bodyPr/>
          <a:lstStyle/>
          <a:p>
            <a:fld id="{08A177FB-72F6-4E19-B4DA-B7AF5C60E983}" type="datetime2">
              <a:rPr lang="en-US" b="1" smtClean="0">
                <a:solidFill>
                  <a:schemeClr val="bg1"/>
                </a:solidFill>
              </a:rPr>
            </a:fld>
            <a:endParaRPr lang="en-US" b="1" dirty="0">
              <a:solidFill>
                <a:schemeClr val="bg1"/>
              </a:solidFill>
            </a:endParaRPr>
          </a:p>
        </p:txBody>
      </p:sp>
      <p:pic>
        <p:nvPicPr>
          <p:cNvPr id="6" name="Picture 5"/>
          <p:cNvPicPr/>
          <p:nvPr/>
        </p:nvPicPr>
        <p:blipFill>
          <a:blip r:embed="rId1">
            <a:extLst>
              <a:ext uri="{BEBA8EAE-BF5A-486C-A8C5-ECC9F3942E4B}">
                <a14:imgProps xmlns:a14="http://schemas.microsoft.com/office/drawing/2010/main">
                  <a14:imgLayer r:embed="rId2">
                    <a14:imgEffect>
                      <a14:sharpenSoften amount="-25000"/>
                    </a14:imgEffect>
                  </a14:imgLayer>
                </a14:imgProps>
              </a:ext>
            </a:extLst>
          </a:blip>
          <a:stretch>
            <a:fillRect/>
          </a:stretch>
        </p:blipFill>
        <p:spPr>
          <a:xfrm>
            <a:off x="2743200" y="2209800"/>
            <a:ext cx="2133600" cy="9906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2" y="17585"/>
            <a:ext cx="8876652" cy="914400"/>
          </a:xfrm>
        </p:spPr>
        <p:txBody>
          <a:bodyPr/>
          <a:lstStyle/>
          <a:p>
            <a:pPr algn="l"/>
            <a:r>
              <a:rPr lang="en-GB" dirty="0" smtClean="0">
                <a:solidFill>
                  <a:schemeClr val="bg2"/>
                </a:solidFill>
                <a:latin typeface="Arial Black" panose="020B0A04020102020204" pitchFamily="34" charset="0"/>
              </a:rPr>
              <a:t>Cont’d </a:t>
            </a:r>
            <a:r>
              <a:rPr lang="en-GB" sz="4000" dirty="0" smtClean="0">
                <a:solidFill>
                  <a:schemeClr val="bg2"/>
                </a:solidFill>
                <a:latin typeface="Arial Black" panose="020B0A04020102020204" pitchFamily="34" charset="0"/>
              </a:rPr>
              <a:t>– objective 1- Survey</a:t>
            </a:r>
            <a:endParaRPr lang="en-GB" sz="4000" b="1" dirty="0">
              <a:solidFill>
                <a:schemeClr val="bg2"/>
              </a:solidFill>
            </a:endParaRPr>
          </a:p>
        </p:txBody>
      </p:sp>
      <p:sp>
        <p:nvSpPr>
          <p:cNvPr id="3" name="Content Placeholder 2"/>
          <p:cNvSpPr>
            <a:spLocks noGrp="1"/>
          </p:cNvSpPr>
          <p:nvPr>
            <p:ph idx="1"/>
          </p:nvPr>
        </p:nvSpPr>
        <p:spPr>
          <a:xfrm>
            <a:off x="228601" y="931986"/>
            <a:ext cx="8665190" cy="5789490"/>
          </a:xfrm>
        </p:spPr>
        <p:txBody>
          <a:bodyPr>
            <a:normAutofit/>
          </a:bodyPr>
          <a:lstStyle/>
          <a:p>
            <a:pPr marL="0" indent="0">
              <a:buNone/>
            </a:pPr>
            <a:r>
              <a:rPr lang="en-US" sz="2000" b="1" dirty="0" smtClean="0">
                <a:ln w="0"/>
                <a:solidFill>
                  <a:schemeClr val="bg1"/>
                </a:solidFill>
                <a:latin typeface="Arial Black" panose="020B0A04020102020204" pitchFamily="34" charset="0"/>
                <a:cs typeface="Arial" panose="020B0604020202020204" pitchFamily="34" charset="0"/>
              </a:rPr>
              <a:t>Sampling criteria</a:t>
            </a:r>
            <a:endParaRPr lang="en-US" sz="2000" b="1" dirty="0" smtClean="0">
              <a:ln w="0"/>
              <a:solidFill>
                <a:schemeClr val="bg1"/>
              </a:solidFill>
              <a:latin typeface="Arial Black" panose="020B0A04020102020204" pitchFamily="34" charset="0"/>
              <a:cs typeface="Arial" panose="020B0604020202020204" pitchFamily="34" charset="0"/>
            </a:endParaRPr>
          </a:p>
          <a:p>
            <a:r>
              <a:rPr lang="en-US" sz="2000" dirty="0" smtClean="0">
                <a:ln w="0"/>
                <a:solidFill>
                  <a:schemeClr val="bg1"/>
                </a:solidFill>
                <a:latin typeface="Arial Black" panose="020B0A04020102020204" pitchFamily="34" charset="0"/>
                <a:cs typeface="Arial" panose="020B0604020202020204" pitchFamily="34" charset="0"/>
              </a:rPr>
              <a:t>A Proportional Random Sampling criterion will be done.</a:t>
            </a:r>
            <a:endParaRPr lang="en-US" sz="2000" dirty="0" smtClean="0">
              <a:ln w="0"/>
              <a:solidFill>
                <a:schemeClr val="bg1"/>
              </a:solidFill>
              <a:latin typeface="Arial Black" panose="020B0A04020102020204" pitchFamily="34" charset="0"/>
              <a:cs typeface="Arial" panose="020B0604020202020204" pitchFamily="34" charset="0"/>
            </a:endParaRPr>
          </a:p>
          <a:p>
            <a:r>
              <a:rPr lang="en-US" sz="2000" dirty="0" smtClean="0">
                <a:ln w="0"/>
                <a:solidFill>
                  <a:schemeClr val="bg1"/>
                </a:solidFill>
                <a:latin typeface="Arial Black" panose="020B0A04020102020204" pitchFamily="34" charset="0"/>
                <a:cs typeface="Arial" panose="020B0604020202020204" pitchFamily="34" charset="0"/>
              </a:rPr>
              <a:t>The earlier 7 colonies from each 46 respondent sampled from each District will be the strata </a:t>
            </a:r>
            <a:endParaRPr lang="en-US" sz="2000" dirty="0" smtClean="0">
              <a:ln w="0"/>
              <a:solidFill>
                <a:schemeClr val="bg1"/>
              </a:solidFill>
              <a:latin typeface="Arial Black" panose="020B0A04020102020204" pitchFamily="34" charset="0"/>
              <a:cs typeface="Arial" panose="020B0604020202020204" pitchFamily="34" charset="0"/>
            </a:endParaRPr>
          </a:p>
          <a:p>
            <a:r>
              <a:rPr lang="en-US" sz="2000" dirty="0" smtClean="0">
                <a:ln w="0"/>
                <a:solidFill>
                  <a:schemeClr val="bg1"/>
                </a:solidFill>
                <a:latin typeface="Arial Black" panose="020B0A04020102020204" pitchFamily="34" charset="0"/>
                <a:cs typeface="Arial" panose="020B0604020202020204" pitchFamily="34" charset="0"/>
              </a:rPr>
              <a:t>Proportions will be determined after a pilot test.</a:t>
            </a:r>
            <a:endParaRPr lang="en-US" sz="2000" dirty="0" smtClean="0">
              <a:ln w="0"/>
              <a:solidFill>
                <a:schemeClr val="bg1"/>
              </a:solidFill>
              <a:latin typeface="Arial Black" panose="020B0A04020102020204" pitchFamily="34" charset="0"/>
              <a:cs typeface="Arial" panose="020B0604020202020204" pitchFamily="34" charset="0"/>
            </a:endParaRPr>
          </a:p>
          <a:p>
            <a:pPr marL="0" indent="0">
              <a:buNone/>
            </a:pPr>
            <a:r>
              <a:rPr lang="en-US" dirty="0" smtClean="0">
                <a:ln w="0"/>
                <a:solidFill>
                  <a:schemeClr val="bg1"/>
                </a:solidFill>
                <a:latin typeface="Arial Black" panose="020B0A04020102020204" pitchFamily="34" charset="0"/>
                <a:cs typeface="Arial" panose="020B0604020202020204" pitchFamily="34" charset="0"/>
              </a:rPr>
              <a:t>     </a:t>
            </a:r>
            <a:endParaRPr lang="en-US" dirty="0" smtClean="0">
              <a:ln w="0"/>
              <a:solidFill>
                <a:schemeClr val="bg1"/>
              </a:solidFill>
              <a:latin typeface="Arial Black" panose="020B0A04020102020204" pitchFamily="34" charset="0"/>
              <a:cs typeface="Arial" panose="020B0604020202020204" pitchFamily="34" charset="0"/>
            </a:endParaRPr>
          </a:p>
          <a:p>
            <a:pPr marL="0" indent="0">
              <a:buNone/>
            </a:pPr>
            <a:r>
              <a:rPr lang="en-US" dirty="0" smtClean="0">
                <a:ln w="0"/>
                <a:solidFill>
                  <a:schemeClr val="bg1"/>
                </a:solidFill>
                <a:latin typeface="Arial Black" panose="020B0A04020102020204" pitchFamily="34" charset="0"/>
                <a:cs typeface="Arial" panose="020B0604020202020204" pitchFamily="34" charset="0"/>
              </a:rPr>
              <a:t>                       </a:t>
            </a:r>
            <a:endParaRPr lang="en-US" dirty="0">
              <a:ln w="0"/>
              <a:solidFill>
                <a:schemeClr val="bg1"/>
              </a:solidFill>
              <a:latin typeface="Arial Black" panose="020B0A040201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p:txBody>
          <a:bodyPr/>
          <a:lstStyle/>
          <a:p>
            <a:fld id="{08A177FB-72F6-4E19-B4DA-B7AF5C60E983}" type="datetime2">
              <a:rPr lang="en-US" b="1" smtClean="0">
                <a:solidFill>
                  <a:schemeClr val="bg1"/>
                </a:solidFill>
              </a:rPr>
            </a:fld>
            <a:endParaRPr lang="en-US" b="1" dirty="0">
              <a:solidFill>
                <a:schemeClr val="bg1"/>
              </a:solidFill>
            </a:endParaRPr>
          </a:p>
        </p:txBody>
      </p:sp>
      <p:graphicFrame>
        <p:nvGraphicFramePr>
          <p:cNvPr id="6" name="Table 5"/>
          <p:cNvGraphicFramePr>
            <a:graphicFrameLocks noGrp="1"/>
          </p:cNvGraphicFramePr>
          <p:nvPr/>
        </p:nvGraphicFramePr>
        <p:xfrm>
          <a:off x="228600" y="2819401"/>
          <a:ext cx="8763000" cy="3428997"/>
        </p:xfrm>
        <a:graphic>
          <a:graphicData uri="http://schemas.openxmlformats.org/drawingml/2006/table">
            <a:tbl>
              <a:tblPr firstRow="1" bandRow="1">
                <a:tableStyleId>{5C22544A-7EE6-4342-B048-85BDC9FD1C3A}</a:tableStyleId>
              </a:tblPr>
              <a:tblGrid>
                <a:gridCol w="1752600"/>
                <a:gridCol w="1752600"/>
                <a:gridCol w="1752600"/>
                <a:gridCol w="1752600"/>
                <a:gridCol w="1752600"/>
              </a:tblGrid>
              <a:tr h="1221313">
                <a:tc>
                  <a:txBody>
                    <a:bodyPr/>
                    <a:lstStyle/>
                    <a:p>
                      <a:pPr marL="0" marR="0">
                        <a:lnSpc>
                          <a:spcPct val="105000"/>
                        </a:lnSpc>
                        <a:spcBef>
                          <a:spcPts val="0"/>
                        </a:spcBef>
                        <a:spcAft>
                          <a:spcPts val="800"/>
                        </a:spcAft>
                      </a:pPr>
                      <a:r>
                        <a:rPr lang="en-US" sz="1600" b="1" dirty="0">
                          <a:latin typeface="Arial Black" panose="020B0A04020102020204" pitchFamily="34" charset="0"/>
                          <a:ea typeface="Times New Roman" panose="02020603050405020304"/>
                          <a:cs typeface="Times New Roman" panose="02020603050405020304"/>
                        </a:rPr>
                        <a:t>District</a:t>
                      </a:r>
                      <a:endParaRPr lang="en-US" sz="1600" dirty="0">
                        <a:latin typeface="Arial Black" panose="020B0A04020102020204" pitchFamily="34" charset="0"/>
                        <a:ea typeface="Calibri" panose="020F0502020204030204"/>
                        <a:cs typeface="Times New Roman" panose="02020603050405020304"/>
                      </a:endParaRPr>
                    </a:p>
                  </a:txBody>
                  <a:tcPr marL="68580" marR="68580" marT="0" marB="0"/>
                </a:tc>
                <a:tc>
                  <a:txBody>
                    <a:bodyPr/>
                    <a:lstStyle/>
                    <a:p>
                      <a:pPr marL="0" marR="0">
                        <a:lnSpc>
                          <a:spcPct val="105000"/>
                        </a:lnSpc>
                        <a:spcBef>
                          <a:spcPts val="0"/>
                        </a:spcBef>
                        <a:spcAft>
                          <a:spcPts val="800"/>
                        </a:spcAft>
                      </a:pPr>
                      <a:r>
                        <a:rPr lang="en-US" sz="1600" b="1">
                          <a:latin typeface="Arial Black" panose="020B0A04020102020204" pitchFamily="34" charset="0"/>
                          <a:ea typeface="Times New Roman" panose="02020603050405020304"/>
                          <a:cs typeface="Times New Roman" panose="02020603050405020304"/>
                        </a:rPr>
                        <a:t>Population</a:t>
                      </a:r>
                      <a:br>
                        <a:rPr lang="en-US" sz="1600" b="1">
                          <a:latin typeface="Arial Black" panose="020B0A04020102020204" pitchFamily="34" charset="0"/>
                          <a:ea typeface="Times New Roman" panose="02020603050405020304"/>
                          <a:cs typeface="Times New Roman" panose="02020603050405020304"/>
                        </a:rPr>
                      </a:br>
                      <a:r>
                        <a:rPr lang="en-US" sz="1600" b="1">
                          <a:latin typeface="Arial Black" panose="020B0A04020102020204" pitchFamily="34" charset="0"/>
                          <a:ea typeface="Times New Roman" panose="02020603050405020304"/>
                          <a:cs typeface="Times New Roman" panose="02020603050405020304"/>
                        </a:rPr>
                        <a:t>(Census 2014)</a:t>
                      </a:r>
                      <a:endParaRPr lang="en-US" sz="1600">
                        <a:latin typeface="Arial Black" panose="020B0A04020102020204" pitchFamily="34" charset="0"/>
                        <a:ea typeface="Calibri" panose="020F0502020204030204"/>
                        <a:cs typeface="Times New Roman" panose="02020603050405020304"/>
                      </a:endParaRPr>
                    </a:p>
                  </a:txBody>
                  <a:tcPr marL="68580" marR="68580" marT="0" marB="0"/>
                </a:tc>
                <a:tc>
                  <a:txBody>
                    <a:bodyPr/>
                    <a:lstStyle/>
                    <a:p>
                      <a:pPr marL="0" marR="0">
                        <a:lnSpc>
                          <a:spcPct val="105000"/>
                        </a:lnSpc>
                        <a:spcBef>
                          <a:spcPts val="0"/>
                        </a:spcBef>
                        <a:spcAft>
                          <a:spcPts val="800"/>
                        </a:spcAft>
                      </a:pPr>
                      <a:r>
                        <a:rPr lang="en-US" sz="1600" b="1" dirty="0">
                          <a:latin typeface="Arial Black" panose="020B0A04020102020204" pitchFamily="34" charset="0"/>
                          <a:ea typeface="Times New Roman" panose="02020603050405020304"/>
                          <a:cs typeface="Times New Roman" panose="02020603050405020304"/>
                        </a:rPr>
                        <a:t>Sample size</a:t>
                      </a:r>
                      <a:endParaRPr lang="en-US" sz="1600" dirty="0">
                        <a:latin typeface="Arial Black" panose="020B0A04020102020204" pitchFamily="34" charset="0"/>
                        <a:ea typeface="Calibri" panose="020F0502020204030204"/>
                        <a:cs typeface="Times New Roman" panose="02020603050405020304"/>
                      </a:endParaRPr>
                    </a:p>
                    <a:p>
                      <a:pPr marL="0" marR="0">
                        <a:lnSpc>
                          <a:spcPct val="105000"/>
                        </a:lnSpc>
                        <a:spcBef>
                          <a:spcPts val="0"/>
                        </a:spcBef>
                        <a:spcAft>
                          <a:spcPts val="800"/>
                        </a:spcAft>
                      </a:pPr>
                      <a:r>
                        <a:rPr lang="en-US" sz="1600" b="1" dirty="0">
                          <a:latin typeface="Arial Black" panose="020B0A04020102020204" pitchFamily="34" charset="0"/>
                          <a:ea typeface="Times New Roman" panose="02020603050405020304"/>
                          <a:cs typeface="Times New Roman" panose="02020603050405020304"/>
                        </a:rPr>
                        <a:t>(@ district respondents)</a:t>
                      </a:r>
                      <a:endParaRPr lang="en-US" sz="1600" dirty="0">
                        <a:latin typeface="Arial Black" panose="020B0A04020102020204" pitchFamily="34" charset="0"/>
                        <a:ea typeface="Calibri" panose="020F0502020204030204"/>
                        <a:cs typeface="Times New Roman" panose="02020603050405020304"/>
                      </a:endParaRPr>
                    </a:p>
                  </a:txBody>
                  <a:tcPr marL="68580" marR="68580" marT="0" marB="0"/>
                </a:tc>
                <a:tc>
                  <a:txBody>
                    <a:bodyPr/>
                    <a:lstStyle/>
                    <a:p>
                      <a:pPr marL="0" marR="0">
                        <a:lnSpc>
                          <a:spcPct val="105000"/>
                        </a:lnSpc>
                        <a:spcBef>
                          <a:spcPts val="0"/>
                        </a:spcBef>
                        <a:spcAft>
                          <a:spcPts val="800"/>
                        </a:spcAft>
                      </a:pPr>
                      <a:r>
                        <a:rPr lang="en-US" sz="1600" b="1" dirty="0">
                          <a:latin typeface="Arial Black" panose="020B0A04020102020204" pitchFamily="34" charset="0"/>
                          <a:ea typeface="Times New Roman" panose="02020603050405020304"/>
                          <a:cs typeface="Times New Roman" panose="02020603050405020304"/>
                        </a:rPr>
                        <a:t>Number of </a:t>
                      </a:r>
                      <a:r>
                        <a:rPr lang="en-US" sz="1600" b="1" dirty="0" smtClean="0">
                          <a:latin typeface="Arial Black" panose="020B0A04020102020204" pitchFamily="34" charset="0"/>
                          <a:ea typeface="Times New Roman" panose="02020603050405020304"/>
                          <a:cs typeface="Times New Roman" panose="02020603050405020304"/>
                        </a:rPr>
                        <a:t>colonies </a:t>
                      </a:r>
                      <a:r>
                        <a:rPr lang="en-US" sz="1600" b="1" dirty="0">
                          <a:latin typeface="Arial Black" panose="020B0A04020102020204" pitchFamily="34" charset="0"/>
                          <a:ea typeface="Times New Roman" panose="02020603050405020304"/>
                          <a:cs typeface="Times New Roman" panose="02020603050405020304"/>
                        </a:rPr>
                        <a:t>to  be inspected</a:t>
                      </a:r>
                      <a:endParaRPr lang="en-US" sz="1600" dirty="0">
                        <a:latin typeface="Arial Black" panose="020B0A04020102020204" pitchFamily="34" charset="0"/>
                        <a:ea typeface="Calibri" panose="020F0502020204030204"/>
                        <a:cs typeface="Times New Roman" panose="02020603050405020304"/>
                      </a:endParaRPr>
                    </a:p>
                  </a:txBody>
                  <a:tcPr marL="68580" marR="68580" marT="0" marB="0"/>
                </a:tc>
                <a:tc>
                  <a:txBody>
                    <a:bodyPr/>
                    <a:lstStyle/>
                    <a:p>
                      <a:pPr marL="0" marR="0">
                        <a:lnSpc>
                          <a:spcPct val="105000"/>
                        </a:lnSpc>
                        <a:spcBef>
                          <a:spcPts val="0"/>
                        </a:spcBef>
                        <a:spcAft>
                          <a:spcPts val="800"/>
                        </a:spcAft>
                      </a:pPr>
                      <a:r>
                        <a:rPr lang="en-US" sz="1600" b="1">
                          <a:latin typeface="Arial Black" panose="020B0A04020102020204" pitchFamily="34" charset="0"/>
                          <a:ea typeface="Times New Roman" panose="02020603050405020304"/>
                          <a:cs typeface="Times New Roman" panose="02020603050405020304"/>
                        </a:rPr>
                        <a:t>Total sampling of colonies at each District</a:t>
                      </a:r>
                      <a:endParaRPr lang="en-US" sz="1600">
                        <a:latin typeface="Arial Black" panose="020B0A04020102020204" pitchFamily="34" charset="0"/>
                        <a:ea typeface="Calibri" panose="020F0502020204030204"/>
                        <a:cs typeface="Times New Roman" panose="02020603050405020304"/>
                      </a:endParaRPr>
                    </a:p>
                  </a:txBody>
                  <a:tcPr marL="68580" marR="68580" marT="0" marB="0"/>
                </a:tc>
              </a:tr>
              <a:tr h="551921">
                <a:tc>
                  <a:txBody>
                    <a:bodyPr/>
                    <a:lstStyle/>
                    <a:p>
                      <a:pPr marL="0" marR="0">
                        <a:lnSpc>
                          <a:spcPct val="105000"/>
                        </a:lnSpc>
                        <a:spcBef>
                          <a:spcPts val="0"/>
                        </a:spcBef>
                        <a:spcAft>
                          <a:spcPts val="800"/>
                        </a:spcAft>
                      </a:pPr>
                      <a:r>
                        <a:rPr lang="en-US" sz="1600" b="1" u="none" strike="noStrike" dirty="0" err="1">
                          <a:solidFill>
                            <a:schemeClr val="bg2"/>
                          </a:solidFill>
                          <a:latin typeface="Arial Black" panose="020B0A04020102020204" pitchFamily="34" charset="0"/>
                          <a:ea typeface="Times New Roman" panose="02020603050405020304"/>
                          <a:cs typeface="Times New Roman" panose="02020603050405020304"/>
                          <a:hlinkClick r:id="rId1" tooltip="Sheema District"/>
                        </a:rPr>
                        <a:t>Sheema</a:t>
                      </a:r>
                      <a:endParaRPr lang="en-US" sz="1600" b="1" dirty="0">
                        <a:solidFill>
                          <a:schemeClr val="bg2"/>
                        </a:solidFill>
                        <a:latin typeface="Arial Black" panose="020B0A04020102020204" pitchFamily="34" charset="0"/>
                        <a:ea typeface="Calibri" panose="020F0502020204030204"/>
                        <a:cs typeface="Times New Roman" panose="02020603050405020304"/>
                      </a:endParaRPr>
                    </a:p>
                  </a:txBody>
                  <a:tcPr marL="68580" marR="68580" marT="0" marB="0"/>
                </a:tc>
                <a:tc>
                  <a:txBody>
                    <a:bodyPr/>
                    <a:lstStyle/>
                    <a:p>
                      <a:pPr marL="0" marR="0">
                        <a:lnSpc>
                          <a:spcPct val="105000"/>
                        </a:lnSpc>
                        <a:spcBef>
                          <a:spcPts val="0"/>
                        </a:spcBef>
                        <a:spcAft>
                          <a:spcPts val="800"/>
                        </a:spcAft>
                      </a:pPr>
                      <a:r>
                        <a:rPr lang="en-US" sz="1600">
                          <a:latin typeface="Arial Black" panose="020B0A04020102020204" pitchFamily="34" charset="0"/>
                          <a:ea typeface="Times New Roman" panose="02020603050405020304"/>
                          <a:cs typeface="Times New Roman" panose="02020603050405020304"/>
                        </a:rPr>
                        <a:t>207,343</a:t>
                      </a:r>
                      <a:endParaRPr lang="en-US" sz="1600">
                        <a:latin typeface="Arial Black" panose="020B0A04020102020204" pitchFamily="34" charset="0"/>
                        <a:ea typeface="Calibri" panose="020F0502020204030204"/>
                        <a:cs typeface="Times New Roman" panose="02020603050405020304"/>
                      </a:endParaRPr>
                    </a:p>
                  </a:txBody>
                  <a:tcPr marL="68580" marR="68580" marT="0" marB="0"/>
                </a:tc>
                <a:tc>
                  <a:txBody>
                    <a:bodyPr/>
                    <a:lstStyle/>
                    <a:p>
                      <a:pPr marL="0" marR="0">
                        <a:lnSpc>
                          <a:spcPct val="105000"/>
                        </a:lnSpc>
                        <a:spcBef>
                          <a:spcPts val="0"/>
                        </a:spcBef>
                        <a:spcAft>
                          <a:spcPts val="800"/>
                        </a:spcAft>
                      </a:pPr>
                      <a:r>
                        <a:rPr lang="en-US" sz="1600">
                          <a:latin typeface="Arial Black" panose="020B0A04020102020204" pitchFamily="34" charset="0"/>
                          <a:ea typeface="Times New Roman" panose="02020603050405020304"/>
                          <a:cs typeface="Times New Roman" panose="02020603050405020304"/>
                        </a:rPr>
                        <a:t>46</a:t>
                      </a:r>
                      <a:endParaRPr lang="en-US" sz="1600">
                        <a:latin typeface="Arial Black" panose="020B0A04020102020204" pitchFamily="34" charset="0"/>
                        <a:ea typeface="Calibri" panose="020F0502020204030204"/>
                        <a:cs typeface="Times New Roman" panose="02020603050405020304"/>
                      </a:endParaRPr>
                    </a:p>
                  </a:txBody>
                  <a:tcPr marL="68580" marR="68580" marT="0" marB="0"/>
                </a:tc>
                <a:tc>
                  <a:txBody>
                    <a:bodyPr/>
                    <a:lstStyle/>
                    <a:p>
                      <a:pPr marL="0" marR="0">
                        <a:lnSpc>
                          <a:spcPct val="105000"/>
                        </a:lnSpc>
                        <a:spcBef>
                          <a:spcPts val="0"/>
                        </a:spcBef>
                        <a:spcAft>
                          <a:spcPts val="800"/>
                        </a:spcAft>
                      </a:pPr>
                      <a:r>
                        <a:rPr lang="en-US" sz="1600">
                          <a:latin typeface="Arial Black" panose="020B0A04020102020204" pitchFamily="34" charset="0"/>
                          <a:ea typeface="Times New Roman" panose="02020603050405020304"/>
                          <a:cs typeface="Times New Roman" panose="02020603050405020304"/>
                        </a:rPr>
                        <a:t>7</a:t>
                      </a:r>
                      <a:endParaRPr lang="en-US" sz="1600">
                        <a:latin typeface="Arial Black" panose="020B0A04020102020204" pitchFamily="34" charset="0"/>
                        <a:ea typeface="Calibri" panose="020F0502020204030204"/>
                        <a:cs typeface="Times New Roman" panose="02020603050405020304"/>
                      </a:endParaRPr>
                    </a:p>
                  </a:txBody>
                  <a:tcPr marL="68580" marR="68580" marT="0" marB="0"/>
                </a:tc>
                <a:tc>
                  <a:txBody>
                    <a:bodyPr/>
                    <a:lstStyle/>
                    <a:p>
                      <a:pPr marL="0" marR="0">
                        <a:lnSpc>
                          <a:spcPct val="105000"/>
                        </a:lnSpc>
                        <a:spcBef>
                          <a:spcPts val="0"/>
                        </a:spcBef>
                        <a:spcAft>
                          <a:spcPts val="800"/>
                        </a:spcAft>
                      </a:pPr>
                      <a:r>
                        <a:rPr lang="en-US" sz="1600">
                          <a:latin typeface="Arial Black" panose="020B0A04020102020204" pitchFamily="34" charset="0"/>
                          <a:ea typeface="Times New Roman" panose="02020603050405020304"/>
                          <a:cs typeface="Times New Roman" panose="02020603050405020304"/>
                        </a:rPr>
                        <a:t>322</a:t>
                      </a:r>
                      <a:endParaRPr lang="en-US" sz="1600">
                        <a:latin typeface="Arial Black" panose="020B0A04020102020204" pitchFamily="34" charset="0"/>
                        <a:ea typeface="Calibri" panose="020F0502020204030204"/>
                        <a:cs typeface="Times New Roman" panose="02020603050405020304"/>
                      </a:endParaRPr>
                    </a:p>
                  </a:txBody>
                  <a:tcPr marL="68580" marR="68580" marT="0" marB="0"/>
                </a:tc>
              </a:tr>
              <a:tr h="551921">
                <a:tc>
                  <a:txBody>
                    <a:bodyPr/>
                    <a:lstStyle/>
                    <a:p>
                      <a:pPr marL="0" marR="0">
                        <a:lnSpc>
                          <a:spcPct val="105000"/>
                        </a:lnSpc>
                        <a:spcBef>
                          <a:spcPts val="0"/>
                        </a:spcBef>
                        <a:spcAft>
                          <a:spcPts val="800"/>
                        </a:spcAft>
                      </a:pPr>
                      <a:r>
                        <a:rPr lang="en-US" sz="1600" b="1" u="none" strike="noStrike" dirty="0" err="1">
                          <a:solidFill>
                            <a:schemeClr val="bg2"/>
                          </a:solidFill>
                          <a:latin typeface="Arial Black" panose="020B0A04020102020204" pitchFamily="34" charset="0"/>
                          <a:ea typeface="Times New Roman" panose="02020603050405020304"/>
                          <a:cs typeface="Times New Roman" panose="02020603050405020304"/>
                          <a:hlinkClick r:id="rId2" tooltip="Mbarara District"/>
                        </a:rPr>
                        <a:t>Mbarara</a:t>
                      </a:r>
                      <a:endParaRPr lang="en-US" sz="1600" b="1" dirty="0">
                        <a:solidFill>
                          <a:schemeClr val="bg2"/>
                        </a:solidFill>
                        <a:latin typeface="Arial Black" panose="020B0A04020102020204" pitchFamily="34" charset="0"/>
                        <a:ea typeface="Calibri" panose="020F0502020204030204"/>
                        <a:cs typeface="Times New Roman" panose="02020603050405020304"/>
                      </a:endParaRPr>
                    </a:p>
                  </a:txBody>
                  <a:tcPr marL="68580" marR="68580" marT="0" marB="0"/>
                </a:tc>
                <a:tc>
                  <a:txBody>
                    <a:bodyPr/>
                    <a:lstStyle/>
                    <a:p>
                      <a:pPr marL="0" marR="0">
                        <a:lnSpc>
                          <a:spcPct val="105000"/>
                        </a:lnSpc>
                        <a:spcBef>
                          <a:spcPts val="0"/>
                        </a:spcBef>
                        <a:spcAft>
                          <a:spcPts val="800"/>
                        </a:spcAft>
                      </a:pPr>
                      <a:r>
                        <a:rPr lang="en-US" sz="1600">
                          <a:latin typeface="Arial Black" panose="020B0A04020102020204" pitchFamily="34" charset="0"/>
                          <a:ea typeface="Times New Roman" panose="02020603050405020304"/>
                          <a:cs typeface="Times New Roman" panose="02020603050405020304"/>
                        </a:rPr>
                        <a:t>472,629</a:t>
                      </a:r>
                      <a:endParaRPr lang="en-US" sz="1600">
                        <a:latin typeface="Arial Black" panose="020B0A04020102020204" pitchFamily="34" charset="0"/>
                        <a:ea typeface="Calibri" panose="020F0502020204030204"/>
                        <a:cs typeface="Times New Roman" panose="02020603050405020304"/>
                      </a:endParaRPr>
                    </a:p>
                  </a:txBody>
                  <a:tcPr marL="68580" marR="68580" marT="0" marB="0"/>
                </a:tc>
                <a:tc>
                  <a:txBody>
                    <a:bodyPr/>
                    <a:lstStyle/>
                    <a:p>
                      <a:pPr marL="0" marR="0">
                        <a:lnSpc>
                          <a:spcPct val="105000"/>
                        </a:lnSpc>
                        <a:spcBef>
                          <a:spcPts val="0"/>
                        </a:spcBef>
                        <a:spcAft>
                          <a:spcPts val="800"/>
                        </a:spcAft>
                      </a:pPr>
                      <a:r>
                        <a:rPr lang="en-US" sz="1600">
                          <a:latin typeface="Arial Black" panose="020B0A04020102020204" pitchFamily="34" charset="0"/>
                          <a:ea typeface="Times New Roman" panose="02020603050405020304"/>
                          <a:cs typeface="Times New Roman" panose="02020603050405020304"/>
                        </a:rPr>
                        <a:t>46</a:t>
                      </a:r>
                      <a:endParaRPr lang="en-US" sz="1600">
                        <a:latin typeface="Arial Black" panose="020B0A04020102020204" pitchFamily="34" charset="0"/>
                        <a:ea typeface="Calibri" panose="020F0502020204030204"/>
                        <a:cs typeface="Times New Roman" panose="02020603050405020304"/>
                      </a:endParaRPr>
                    </a:p>
                  </a:txBody>
                  <a:tcPr marL="68580" marR="68580" marT="0" marB="0"/>
                </a:tc>
                <a:tc>
                  <a:txBody>
                    <a:bodyPr/>
                    <a:lstStyle/>
                    <a:p>
                      <a:pPr marL="0" marR="0">
                        <a:lnSpc>
                          <a:spcPct val="105000"/>
                        </a:lnSpc>
                        <a:spcBef>
                          <a:spcPts val="0"/>
                        </a:spcBef>
                        <a:spcAft>
                          <a:spcPts val="800"/>
                        </a:spcAft>
                      </a:pPr>
                      <a:r>
                        <a:rPr lang="en-US" sz="1600">
                          <a:latin typeface="Arial Black" panose="020B0A04020102020204" pitchFamily="34" charset="0"/>
                          <a:ea typeface="Times New Roman" panose="02020603050405020304"/>
                          <a:cs typeface="Times New Roman" panose="02020603050405020304"/>
                        </a:rPr>
                        <a:t>7</a:t>
                      </a:r>
                      <a:endParaRPr lang="en-US" sz="1600">
                        <a:latin typeface="Arial Black" panose="020B0A04020102020204" pitchFamily="34" charset="0"/>
                        <a:ea typeface="Calibri" panose="020F0502020204030204"/>
                        <a:cs typeface="Times New Roman" panose="02020603050405020304"/>
                      </a:endParaRPr>
                    </a:p>
                  </a:txBody>
                  <a:tcPr marL="68580" marR="68580" marT="0" marB="0"/>
                </a:tc>
                <a:tc>
                  <a:txBody>
                    <a:bodyPr/>
                    <a:lstStyle/>
                    <a:p>
                      <a:pPr marL="0" marR="0">
                        <a:lnSpc>
                          <a:spcPct val="105000"/>
                        </a:lnSpc>
                        <a:spcBef>
                          <a:spcPts val="0"/>
                        </a:spcBef>
                        <a:spcAft>
                          <a:spcPts val="800"/>
                        </a:spcAft>
                      </a:pPr>
                      <a:r>
                        <a:rPr lang="en-US" sz="1600">
                          <a:latin typeface="Arial Black" panose="020B0A04020102020204" pitchFamily="34" charset="0"/>
                          <a:ea typeface="Times New Roman" panose="02020603050405020304"/>
                          <a:cs typeface="Times New Roman" panose="02020603050405020304"/>
                        </a:rPr>
                        <a:t>322</a:t>
                      </a:r>
                      <a:endParaRPr lang="en-US" sz="1600">
                        <a:latin typeface="Arial Black" panose="020B0A04020102020204" pitchFamily="34" charset="0"/>
                        <a:ea typeface="Calibri" panose="020F0502020204030204"/>
                        <a:cs typeface="Times New Roman" panose="02020603050405020304"/>
                      </a:endParaRPr>
                    </a:p>
                  </a:txBody>
                  <a:tcPr marL="68580" marR="68580" marT="0" marB="0"/>
                </a:tc>
              </a:tr>
              <a:tr h="551921">
                <a:tc>
                  <a:txBody>
                    <a:bodyPr/>
                    <a:lstStyle/>
                    <a:p>
                      <a:pPr marL="0" marR="0">
                        <a:lnSpc>
                          <a:spcPct val="105000"/>
                        </a:lnSpc>
                        <a:spcBef>
                          <a:spcPts val="0"/>
                        </a:spcBef>
                        <a:spcAft>
                          <a:spcPts val="800"/>
                        </a:spcAft>
                      </a:pPr>
                      <a:r>
                        <a:rPr lang="en-US" sz="1600" b="1" u="none" strike="noStrike" dirty="0" err="1">
                          <a:solidFill>
                            <a:schemeClr val="bg2"/>
                          </a:solidFill>
                          <a:latin typeface="Arial Black" panose="020B0A04020102020204" pitchFamily="34" charset="0"/>
                          <a:ea typeface="Times New Roman" panose="02020603050405020304"/>
                          <a:cs typeface="Times New Roman" panose="02020603050405020304"/>
                          <a:hlinkClick r:id="rId3" tooltip="Kiruhura District"/>
                        </a:rPr>
                        <a:t>Kiruhura</a:t>
                      </a:r>
                      <a:endParaRPr lang="en-US" sz="1600" b="1" dirty="0">
                        <a:solidFill>
                          <a:schemeClr val="bg2"/>
                        </a:solidFill>
                        <a:latin typeface="Arial Black" panose="020B0A04020102020204" pitchFamily="34" charset="0"/>
                        <a:ea typeface="Calibri" panose="020F0502020204030204"/>
                        <a:cs typeface="Times New Roman" panose="02020603050405020304"/>
                      </a:endParaRPr>
                    </a:p>
                  </a:txBody>
                  <a:tcPr marL="68580" marR="68580" marT="0" marB="0"/>
                </a:tc>
                <a:tc>
                  <a:txBody>
                    <a:bodyPr/>
                    <a:lstStyle/>
                    <a:p>
                      <a:pPr marL="0" marR="0">
                        <a:lnSpc>
                          <a:spcPct val="105000"/>
                        </a:lnSpc>
                        <a:spcBef>
                          <a:spcPts val="0"/>
                        </a:spcBef>
                        <a:spcAft>
                          <a:spcPts val="800"/>
                        </a:spcAft>
                      </a:pPr>
                      <a:r>
                        <a:rPr lang="en-US" sz="1600">
                          <a:latin typeface="Arial Black" panose="020B0A04020102020204" pitchFamily="34" charset="0"/>
                          <a:ea typeface="Times New Roman" panose="02020603050405020304"/>
                          <a:cs typeface="Times New Roman" panose="02020603050405020304"/>
                        </a:rPr>
                        <a:t>328,077</a:t>
                      </a:r>
                      <a:endParaRPr lang="en-US" sz="1600">
                        <a:latin typeface="Arial Black" panose="020B0A04020102020204" pitchFamily="34" charset="0"/>
                        <a:ea typeface="Calibri" panose="020F0502020204030204"/>
                        <a:cs typeface="Times New Roman" panose="02020603050405020304"/>
                      </a:endParaRPr>
                    </a:p>
                  </a:txBody>
                  <a:tcPr marL="68580" marR="68580" marT="0" marB="0"/>
                </a:tc>
                <a:tc>
                  <a:txBody>
                    <a:bodyPr/>
                    <a:lstStyle/>
                    <a:p>
                      <a:pPr marL="0" marR="0">
                        <a:lnSpc>
                          <a:spcPct val="105000"/>
                        </a:lnSpc>
                        <a:spcBef>
                          <a:spcPts val="0"/>
                        </a:spcBef>
                        <a:spcAft>
                          <a:spcPts val="800"/>
                        </a:spcAft>
                      </a:pPr>
                      <a:r>
                        <a:rPr lang="en-US" sz="1600">
                          <a:latin typeface="Arial Black" panose="020B0A04020102020204" pitchFamily="34" charset="0"/>
                          <a:ea typeface="Times New Roman" panose="02020603050405020304"/>
                          <a:cs typeface="Times New Roman" panose="02020603050405020304"/>
                        </a:rPr>
                        <a:t>46</a:t>
                      </a:r>
                      <a:endParaRPr lang="en-US" sz="1600">
                        <a:latin typeface="Arial Black" panose="020B0A04020102020204" pitchFamily="34" charset="0"/>
                        <a:ea typeface="Calibri" panose="020F0502020204030204"/>
                        <a:cs typeface="Times New Roman" panose="02020603050405020304"/>
                      </a:endParaRPr>
                    </a:p>
                  </a:txBody>
                  <a:tcPr marL="68580" marR="68580" marT="0" marB="0"/>
                </a:tc>
                <a:tc>
                  <a:txBody>
                    <a:bodyPr/>
                    <a:lstStyle/>
                    <a:p>
                      <a:pPr marL="0" marR="0">
                        <a:lnSpc>
                          <a:spcPct val="105000"/>
                        </a:lnSpc>
                        <a:spcBef>
                          <a:spcPts val="0"/>
                        </a:spcBef>
                        <a:spcAft>
                          <a:spcPts val="800"/>
                        </a:spcAft>
                      </a:pPr>
                      <a:r>
                        <a:rPr lang="en-US" sz="1600">
                          <a:latin typeface="Arial Black" panose="020B0A04020102020204" pitchFamily="34" charset="0"/>
                          <a:ea typeface="Times New Roman" panose="02020603050405020304"/>
                          <a:cs typeface="Times New Roman" panose="02020603050405020304"/>
                        </a:rPr>
                        <a:t>7</a:t>
                      </a:r>
                      <a:endParaRPr lang="en-US" sz="1600">
                        <a:latin typeface="Arial Black" panose="020B0A04020102020204" pitchFamily="34" charset="0"/>
                        <a:ea typeface="Calibri" panose="020F0502020204030204"/>
                        <a:cs typeface="Times New Roman" panose="02020603050405020304"/>
                      </a:endParaRPr>
                    </a:p>
                  </a:txBody>
                  <a:tcPr marL="68580" marR="68580" marT="0" marB="0"/>
                </a:tc>
                <a:tc>
                  <a:txBody>
                    <a:bodyPr/>
                    <a:lstStyle/>
                    <a:p>
                      <a:pPr marL="0" marR="0">
                        <a:lnSpc>
                          <a:spcPct val="105000"/>
                        </a:lnSpc>
                        <a:spcBef>
                          <a:spcPts val="0"/>
                        </a:spcBef>
                        <a:spcAft>
                          <a:spcPts val="800"/>
                        </a:spcAft>
                      </a:pPr>
                      <a:r>
                        <a:rPr lang="en-US" sz="1600">
                          <a:latin typeface="Arial Black" panose="020B0A04020102020204" pitchFamily="34" charset="0"/>
                          <a:ea typeface="Times New Roman" panose="02020603050405020304"/>
                          <a:cs typeface="Times New Roman" panose="02020603050405020304"/>
                        </a:rPr>
                        <a:t>322</a:t>
                      </a:r>
                      <a:endParaRPr lang="en-US" sz="1600">
                        <a:latin typeface="Arial Black" panose="020B0A04020102020204" pitchFamily="34" charset="0"/>
                        <a:ea typeface="Calibri" panose="020F0502020204030204"/>
                        <a:cs typeface="Times New Roman" panose="02020603050405020304"/>
                      </a:endParaRPr>
                    </a:p>
                  </a:txBody>
                  <a:tcPr marL="68580" marR="68580" marT="0" marB="0"/>
                </a:tc>
              </a:tr>
              <a:tr h="551921">
                <a:tc>
                  <a:txBody>
                    <a:bodyPr/>
                    <a:lstStyle/>
                    <a:p>
                      <a:pPr marL="0" marR="0">
                        <a:lnSpc>
                          <a:spcPct val="105000"/>
                        </a:lnSpc>
                        <a:spcBef>
                          <a:spcPts val="0"/>
                        </a:spcBef>
                        <a:spcAft>
                          <a:spcPts val="800"/>
                        </a:spcAft>
                      </a:pPr>
                      <a:r>
                        <a:rPr lang="en-US" sz="1600" b="1" dirty="0">
                          <a:latin typeface="Arial Black" panose="020B0A04020102020204" pitchFamily="34" charset="0"/>
                          <a:ea typeface="Calibri" panose="020F0502020204030204"/>
                          <a:cs typeface="Times New Roman" panose="02020603050405020304"/>
                        </a:rPr>
                        <a:t>Total</a:t>
                      </a:r>
                      <a:endParaRPr lang="en-US" sz="1600" dirty="0">
                        <a:latin typeface="Arial Black" panose="020B0A04020102020204" pitchFamily="34" charset="0"/>
                        <a:ea typeface="Calibri" panose="020F0502020204030204"/>
                        <a:cs typeface="Times New Roman" panose="02020603050405020304"/>
                      </a:endParaRPr>
                    </a:p>
                  </a:txBody>
                  <a:tcPr marL="68580" marR="68580" marT="0" marB="0"/>
                </a:tc>
                <a:tc>
                  <a:txBody>
                    <a:bodyPr/>
                    <a:lstStyle/>
                    <a:p>
                      <a:pPr marL="0" marR="0">
                        <a:lnSpc>
                          <a:spcPct val="105000"/>
                        </a:lnSpc>
                        <a:spcBef>
                          <a:spcPts val="0"/>
                        </a:spcBef>
                        <a:spcAft>
                          <a:spcPts val="800"/>
                        </a:spcAft>
                      </a:pPr>
                      <a:r>
                        <a:rPr lang="en-US" sz="1600" dirty="0" smtClean="0">
                          <a:latin typeface="Arial Black" panose="020B0A04020102020204" pitchFamily="34" charset="0"/>
                          <a:ea typeface="Times New Roman" panose="02020603050405020304"/>
                          <a:cs typeface="Times New Roman" panose="02020603050405020304"/>
                        </a:rPr>
                        <a:t>1,008,049</a:t>
                      </a:r>
                      <a:endParaRPr lang="en-US" sz="1600" dirty="0">
                        <a:latin typeface="Arial Black" panose="020B0A04020102020204" pitchFamily="34" charset="0"/>
                        <a:ea typeface="Calibri" panose="020F0502020204030204"/>
                        <a:cs typeface="Times New Roman" panose="02020603050405020304"/>
                      </a:endParaRPr>
                    </a:p>
                  </a:txBody>
                  <a:tcPr marL="68580" marR="68580" marT="0" marB="0"/>
                </a:tc>
                <a:tc>
                  <a:txBody>
                    <a:bodyPr/>
                    <a:lstStyle/>
                    <a:p>
                      <a:pPr marL="0" marR="0">
                        <a:lnSpc>
                          <a:spcPct val="105000"/>
                        </a:lnSpc>
                        <a:spcBef>
                          <a:spcPts val="0"/>
                        </a:spcBef>
                        <a:spcAft>
                          <a:spcPts val="800"/>
                        </a:spcAft>
                      </a:pPr>
                      <a:r>
                        <a:rPr lang="en-US" sz="1600" dirty="0">
                          <a:latin typeface="Arial Black" panose="020B0A04020102020204" pitchFamily="34" charset="0"/>
                          <a:ea typeface="Times New Roman" panose="02020603050405020304"/>
                          <a:cs typeface="Times New Roman" panose="02020603050405020304"/>
                        </a:rPr>
                        <a:t>138</a:t>
                      </a:r>
                      <a:endParaRPr lang="en-US" sz="1600" dirty="0">
                        <a:latin typeface="Arial Black" panose="020B0A04020102020204" pitchFamily="34" charset="0"/>
                        <a:ea typeface="Calibri" panose="020F0502020204030204"/>
                        <a:cs typeface="Times New Roman" panose="02020603050405020304"/>
                      </a:endParaRPr>
                    </a:p>
                  </a:txBody>
                  <a:tcPr marL="68580" marR="68580" marT="0" marB="0"/>
                </a:tc>
                <a:tc>
                  <a:txBody>
                    <a:bodyPr/>
                    <a:lstStyle/>
                    <a:p>
                      <a:pPr marL="0" marR="0">
                        <a:lnSpc>
                          <a:spcPct val="105000"/>
                        </a:lnSpc>
                        <a:spcBef>
                          <a:spcPts val="0"/>
                        </a:spcBef>
                        <a:spcAft>
                          <a:spcPts val="800"/>
                        </a:spcAft>
                      </a:pPr>
                      <a:r>
                        <a:rPr lang="en-US" sz="1600" dirty="0">
                          <a:latin typeface="Arial Black" panose="020B0A04020102020204" pitchFamily="34" charset="0"/>
                          <a:ea typeface="Times New Roman" panose="02020603050405020304"/>
                          <a:cs typeface="Times New Roman" panose="02020603050405020304"/>
                        </a:rPr>
                        <a:t>21</a:t>
                      </a:r>
                      <a:endParaRPr lang="en-US" sz="1600" dirty="0">
                        <a:latin typeface="Arial Black" panose="020B0A04020102020204" pitchFamily="34" charset="0"/>
                        <a:ea typeface="Calibri" panose="020F0502020204030204"/>
                        <a:cs typeface="Times New Roman" panose="02020603050405020304"/>
                      </a:endParaRPr>
                    </a:p>
                  </a:txBody>
                  <a:tcPr marL="68580" marR="68580" marT="0" marB="0"/>
                </a:tc>
                <a:tc>
                  <a:txBody>
                    <a:bodyPr/>
                    <a:lstStyle/>
                    <a:p>
                      <a:pPr marL="0" marR="0">
                        <a:lnSpc>
                          <a:spcPct val="105000"/>
                        </a:lnSpc>
                        <a:spcBef>
                          <a:spcPts val="0"/>
                        </a:spcBef>
                        <a:spcAft>
                          <a:spcPts val="800"/>
                        </a:spcAft>
                      </a:pPr>
                      <a:r>
                        <a:rPr lang="en-US" sz="1600" dirty="0">
                          <a:latin typeface="Arial Black" panose="020B0A04020102020204" pitchFamily="34" charset="0"/>
                          <a:ea typeface="Times New Roman" panose="02020603050405020304"/>
                          <a:cs typeface="Times New Roman" panose="02020603050405020304"/>
                        </a:rPr>
                        <a:t>966</a:t>
                      </a:r>
                      <a:endParaRPr lang="en-US" sz="1600" dirty="0">
                        <a:latin typeface="Arial Black" panose="020B0A04020102020204" pitchFamily="34" charset="0"/>
                        <a:ea typeface="Calibri" panose="020F0502020204030204"/>
                        <a:cs typeface="Times New Roman" panose="02020603050405020304"/>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2" y="17585"/>
            <a:ext cx="8876652" cy="914400"/>
          </a:xfrm>
        </p:spPr>
        <p:txBody>
          <a:bodyPr/>
          <a:lstStyle/>
          <a:p>
            <a:pPr algn="l"/>
            <a:r>
              <a:rPr lang="en-GB" sz="3600" dirty="0" smtClean="0">
                <a:solidFill>
                  <a:schemeClr val="bg2"/>
                </a:solidFill>
                <a:latin typeface="Arial Black" panose="020B0A04020102020204" pitchFamily="34" charset="0"/>
              </a:rPr>
              <a:t>Cont’d – objective 1&amp;4- Survey</a:t>
            </a:r>
            <a:endParaRPr lang="en-GB" sz="3600" b="1" dirty="0">
              <a:solidFill>
                <a:schemeClr val="bg2"/>
              </a:solidFill>
            </a:endParaRPr>
          </a:p>
        </p:txBody>
      </p:sp>
      <p:sp>
        <p:nvSpPr>
          <p:cNvPr id="3" name="Content Placeholder 2"/>
          <p:cNvSpPr>
            <a:spLocks noGrp="1"/>
          </p:cNvSpPr>
          <p:nvPr>
            <p:ph idx="1"/>
          </p:nvPr>
        </p:nvSpPr>
        <p:spPr>
          <a:xfrm>
            <a:off x="228601" y="931986"/>
            <a:ext cx="8665190" cy="5789490"/>
          </a:xfrm>
        </p:spPr>
        <p:txBody>
          <a:bodyPr>
            <a:normAutofit fontScale="92500"/>
          </a:bodyPr>
          <a:lstStyle/>
          <a:p>
            <a:pPr marL="0" indent="0">
              <a:buNone/>
            </a:pPr>
            <a:r>
              <a:rPr lang="en-US" sz="2600" b="1" dirty="0" smtClean="0">
                <a:ln w="0"/>
                <a:solidFill>
                  <a:schemeClr val="bg1"/>
                </a:solidFill>
                <a:latin typeface="Arial Black" panose="020B0A04020102020204" pitchFamily="34" charset="0"/>
                <a:cs typeface="Arial" panose="020B0604020202020204" pitchFamily="34" charset="0"/>
              </a:rPr>
              <a:t>Ethical consideration </a:t>
            </a:r>
            <a:endParaRPr lang="en-US" sz="2600" b="1" dirty="0" smtClean="0">
              <a:ln w="0"/>
              <a:solidFill>
                <a:schemeClr val="bg1"/>
              </a:solidFill>
              <a:latin typeface="Arial Black" panose="020B0A04020102020204" pitchFamily="34" charset="0"/>
              <a:cs typeface="Arial" panose="020B0604020202020204" pitchFamily="34" charset="0"/>
            </a:endParaRPr>
          </a:p>
          <a:p>
            <a:pPr marL="457200" indent="-457200">
              <a:buAutoNum type="alphaLcPeriod"/>
            </a:pPr>
            <a:r>
              <a:rPr lang="en-US" sz="2600" b="1" dirty="0" smtClean="0">
                <a:ln w="0"/>
                <a:solidFill>
                  <a:schemeClr val="bg1"/>
                </a:solidFill>
                <a:latin typeface="Arial Black" panose="020B0A04020102020204" pitchFamily="34" charset="0"/>
                <a:cs typeface="Arial" panose="020B0604020202020204" pitchFamily="34" charset="0"/>
              </a:rPr>
              <a:t>Clearance</a:t>
            </a:r>
            <a:r>
              <a:rPr lang="en-US" sz="2600" dirty="0" smtClean="0">
                <a:ln w="0"/>
                <a:solidFill>
                  <a:schemeClr val="bg1"/>
                </a:solidFill>
                <a:latin typeface="Arial Black" panose="020B0A04020102020204" pitchFamily="34" charset="0"/>
                <a:cs typeface="Arial" panose="020B0604020202020204" pitchFamily="34" charset="0"/>
              </a:rPr>
              <a:t> – presented before faculty panelists</a:t>
            </a:r>
            <a:endParaRPr lang="en-US" sz="2600" dirty="0" smtClean="0">
              <a:ln w="0"/>
              <a:solidFill>
                <a:schemeClr val="bg1"/>
              </a:solidFill>
              <a:latin typeface="Arial Black" panose="020B0A04020102020204" pitchFamily="34" charset="0"/>
              <a:cs typeface="Arial" panose="020B0604020202020204" pitchFamily="34" charset="0"/>
            </a:endParaRPr>
          </a:p>
          <a:p>
            <a:pPr marL="457200" indent="-457200">
              <a:buAutoNum type="alphaLcPeriod"/>
            </a:pPr>
            <a:r>
              <a:rPr lang="en-US" sz="2600" b="1" dirty="0" smtClean="0">
                <a:ln w="0"/>
                <a:solidFill>
                  <a:schemeClr val="bg1"/>
                </a:solidFill>
                <a:latin typeface="Arial Black" panose="020B0A04020102020204" pitchFamily="34" charset="0"/>
                <a:cs typeface="Arial" panose="020B0604020202020204" pitchFamily="34" charset="0"/>
              </a:rPr>
              <a:t>Awareness</a:t>
            </a:r>
            <a:r>
              <a:rPr lang="en-US" sz="2600" dirty="0" smtClean="0">
                <a:ln w="0"/>
                <a:solidFill>
                  <a:schemeClr val="bg1"/>
                </a:solidFill>
                <a:latin typeface="Arial Black" panose="020B0A04020102020204" pitchFamily="34" charset="0"/>
                <a:cs typeface="Arial" panose="020B0604020202020204" pitchFamily="34" charset="0"/>
              </a:rPr>
              <a:t> – Purpose of the study will be explained to respondents including their ability to withdraw </a:t>
            </a:r>
            <a:endParaRPr lang="en-US" sz="2600" dirty="0" smtClean="0">
              <a:ln w="0"/>
              <a:solidFill>
                <a:schemeClr val="bg1"/>
              </a:solidFill>
              <a:latin typeface="Arial Black" panose="020B0A04020102020204" pitchFamily="34" charset="0"/>
              <a:cs typeface="Arial" panose="020B0604020202020204" pitchFamily="34" charset="0"/>
            </a:endParaRPr>
          </a:p>
          <a:p>
            <a:pPr marL="457200" indent="-457200">
              <a:buAutoNum type="alphaLcPeriod"/>
            </a:pPr>
            <a:r>
              <a:rPr lang="en-US" sz="2600" b="1" dirty="0" smtClean="0">
                <a:ln w="0"/>
                <a:solidFill>
                  <a:schemeClr val="bg1"/>
                </a:solidFill>
                <a:latin typeface="Arial Black" panose="020B0A04020102020204" pitchFamily="34" charset="0"/>
                <a:cs typeface="Arial" panose="020B0604020202020204" pitchFamily="34" charset="0"/>
              </a:rPr>
              <a:t>Consent</a:t>
            </a:r>
            <a:r>
              <a:rPr lang="en-US" sz="2600" dirty="0" smtClean="0">
                <a:ln w="0"/>
                <a:solidFill>
                  <a:schemeClr val="bg1"/>
                </a:solidFill>
                <a:latin typeface="Arial Black" panose="020B0A04020102020204" pitchFamily="34" charset="0"/>
                <a:cs typeface="Arial" panose="020B0604020202020204" pitchFamily="34" charset="0"/>
              </a:rPr>
              <a:t> – Informed consent shall be sought from the participants and relevant beekeeping authorities </a:t>
            </a:r>
            <a:endParaRPr lang="en-US" sz="2600" dirty="0" smtClean="0">
              <a:ln w="0"/>
              <a:solidFill>
                <a:schemeClr val="bg1"/>
              </a:solidFill>
              <a:latin typeface="Arial Black" panose="020B0A04020102020204" pitchFamily="34" charset="0"/>
              <a:cs typeface="Arial" panose="020B0604020202020204" pitchFamily="34" charset="0"/>
            </a:endParaRPr>
          </a:p>
          <a:p>
            <a:pPr marL="457200" indent="-457200">
              <a:buAutoNum type="alphaLcPeriod"/>
            </a:pPr>
            <a:r>
              <a:rPr lang="en-US" sz="2600" b="1" dirty="0" smtClean="0">
                <a:ln w="0"/>
                <a:solidFill>
                  <a:schemeClr val="bg1"/>
                </a:solidFill>
                <a:latin typeface="Arial Black" panose="020B0A04020102020204" pitchFamily="34" charset="0"/>
                <a:cs typeface="Arial" panose="020B0604020202020204" pitchFamily="34" charset="0"/>
              </a:rPr>
              <a:t>Anonymity &amp; confidentiality </a:t>
            </a:r>
            <a:r>
              <a:rPr lang="en-US" sz="2600" dirty="0" smtClean="0">
                <a:ln w="0"/>
                <a:solidFill>
                  <a:schemeClr val="bg1"/>
                </a:solidFill>
                <a:latin typeface="Arial Black" panose="020B0A04020102020204" pitchFamily="34" charset="0"/>
                <a:cs typeface="Arial" panose="020B0604020202020204" pitchFamily="34" charset="0"/>
              </a:rPr>
              <a:t>– Names of the respondents will be omitted during reporting</a:t>
            </a:r>
            <a:endParaRPr lang="en-US" sz="2600" dirty="0" smtClean="0">
              <a:ln w="0"/>
              <a:solidFill>
                <a:schemeClr val="bg1"/>
              </a:solidFill>
              <a:latin typeface="Arial Black" panose="020B0A04020102020204" pitchFamily="34" charset="0"/>
              <a:cs typeface="Arial" panose="020B0604020202020204" pitchFamily="34" charset="0"/>
            </a:endParaRPr>
          </a:p>
          <a:p>
            <a:pPr marL="457200" indent="-457200">
              <a:buAutoNum type="alphaLcPeriod"/>
            </a:pPr>
            <a:r>
              <a:rPr lang="en-US" sz="2600" b="1" dirty="0" smtClean="0">
                <a:ln w="0"/>
                <a:solidFill>
                  <a:schemeClr val="bg1"/>
                </a:solidFill>
                <a:latin typeface="Arial Black" panose="020B0A04020102020204" pitchFamily="34" charset="0"/>
                <a:cs typeface="Arial" panose="020B0604020202020204" pitchFamily="34" charset="0"/>
              </a:rPr>
              <a:t>Validity &amp; reliability </a:t>
            </a:r>
            <a:r>
              <a:rPr lang="en-US" sz="2600" dirty="0" smtClean="0">
                <a:ln w="0"/>
                <a:solidFill>
                  <a:schemeClr val="bg1"/>
                </a:solidFill>
                <a:latin typeface="Arial Black" panose="020B0A04020102020204" pitchFamily="34" charset="0"/>
                <a:cs typeface="Arial" panose="020B0604020202020204" pitchFamily="34" charset="0"/>
              </a:rPr>
              <a:t>– clear questionnaires will be developed and piloted before administering. </a:t>
            </a:r>
            <a:endParaRPr lang="en-US" sz="2600" dirty="0" smtClean="0">
              <a:ln w="0"/>
              <a:solidFill>
                <a:schemeClr val="bg1"/>
              </a:solidFill>
              <a:latin typeface="Arial Black" panose="020B0A04020102020204" pitchFamily="34" charset="0"/>
              <a:cs typeface="Arial" panose="020B0604020202020204" pitchFamily="34" charset="0"/>
            </a:endParaRPr>
          </a:p>
          <a:p>
            <a:pPr marL="0" indent="0">
              <a:buNone/>
            </a:pPr>
            <a:endParaRPr lang="en-US" sz="2000" b="1" dirty="0">
              <a:ln w="0"/>
              <a:solidFill>
                <a:schemeClr val="bg1"/>
              </a:solidFill>
              <a:latin typeface="Arial Black" panose="020B0A04020102020204" pitchFamily="34" charset="0"/>
              <a:cs typeface="Arial" panose="020B0604020202020204" pitchFamily="34" charset="0"/>
            </a:endParaRPr>
          </a:p>
          <a:p>
            <a:pPr marL="0" indent="0">
              <a:buNone/>
            </a:pPr>
            <a:endParaRPr lang="en-US" sz="2000" b="1" dirty="0" smtClean="0">
              <a:ln w="0"/>
              <a:solidFill>
                <a:schemeClr val="bg1"/>
              </a:solidFill>
              <a:latin typeface="Arial Black" panose="020B0A04020102020204" pitchFamily="34" charset="0"/>
              <a:cs typeface="Arial" panose="020B0604020202020204" pitchFamily="34" charset="0"/>
            </a:endParaRPr>
          </a:p>
          <a:p>
            <a:pPr marL="0" indent="0">
              <a:buNone/>
            </a:pPr>
            <a:endParaRPr lang="en-US" sz="2000" b="1" dirty="0">
              <a:ln w="0"/>
              <a:solidFill>
                <a:schemeClr val="bg1"/>
              </a:solidFill>
              <a:latin typeface="Arial Black" panose="020B0A04020102020204" pitchFamily="34" charset="0"/>
              <a:cs typeface="Arial" panose="020B0604020202020204" pitchFamily="34" charset="0"/>
            </a:endParaRPr>
          </a:p>
          <a:p>
            <a:pPr marL="0" indent="0">
              <a:buNone/>
            </a:pPr>
            <a:endParaRPr lang="en-US" sz="2000" b="1" dirty="0" smtClean="0">
              <a:ln w="0"/>
              <a:solidFill>
                <a:schemeClr val="bg1"/>
              </a:solidFill>
              <a:latin typeface="Arial Black" panose="020B0A040201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p:txBody>
          <a:bodyPr/>
          <a:lstStyle/>
          <a:p>
            <a:fld id="{08A177FB-72F6-4E19-B4DA-B7AF5C60E983}" type="datetime2">
              <a:rPr lang="en-US" b="1" smtClean="0">
                <a:solidFill>
                  <a:schemeClr val="bg1"/>
                </a:solidFill>
              </a:rPr>
            </a:fld>
            <a:endParaRPr lang="en-US" b="1" dirty="0">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2" y="17585"/>
            <a:ext cx="8876652" cy="914400"/>
          </a:xfrm>
        </p:spPr>
        <p:txBody>
          <a:bodyPr/>
          <a:lstStyle/>
          <a:p>
            <a:pPr algn="l"/>
            <a:r>
              <a:rPr lang="en-GB" dirty="0" smtClean="0">
                <a:solidFill>
                  <a:schemeClr val="bg2"/>
                </a:solidFill>
                <a:latin typeface="Arial Black" panose="020B0A04020102020204" pitchFamily="34" charset="0"/>
              </a:rPr>
              <a:t>Cont’d </a:t>
            </a:r>
            <a:r>
              <a:rPr lang="en-GB" sz="4000" dirty="0" smtClean="0">
                <a:solidFill>
                  <a:schemeClr val="bg2"/>
                </a:solidFill>
                <a:latin typeface="Arial Black" panose="020B0A04020102020204" pitchFamily="34" charset="0"/>
              </a:rPr>
              <a:t>– objective 1- Survey</a:t>
            </a:r>
            <a:endParaRPr lang="en-GB" sz="4000" b="1" dirty="0">
              <a:solidFill>
                <a:schemeClr val="bg2"/>
              </a:solidFill>
            </a:endParaRPr>
          </a:p>
        </p:txBody>
      </p:sp>
      <p:sp>
        <p:nvSpPr>
          <p:cNvPr id="3" name="Content Placeholder 2"/>
          <p:cNvSpPr>
            <a:spLocks noGrp="1"/>
          </p:cNvSpPr>
          <p:nvPr>
            <p:ph idx="1"/>
          </p:nvPr>
        </p:nvSpPr>
        <p:spPr>
          <a:xfrm>
            <a:off x="181821" y="899003"/>
            <a:ext cx="8665190" cy="5457347"/>
          </a:xfrm>
        </p:spPr>
        <p:txBody>
          <a:bodyPr>
            <a:normAutofit/>
          </a:bodyPr>
          <a:lstStyle/>
          <a:p>
            <a:pPr marL="0" indent="0">
              <a:buNone/>
            </a:pPr>
            <a:r>
              <a:rPr lang="en-US" b="1" dirty="0" smtClean="0">
                <a:ln w="0"/>
                <a:solidFill>
                  <a:schemeClr val="bg1"/>
                </a:solidFill>
                <a:latin typeface="Arial Black" panose="020B0A04020102020204" pitchFamily="34" charset="0"/>
                <a:cs typeface="Arial" panose="020B0604020202020204" pitchFamily="34" charset="0"/>
              </a:rPr>
              <a:t>QUESTIONNAIRE SECTIONS</a:t>
            </a:r>
            <a:endParaRPr lang="en-US" b="1" dirty="0" smtClean="0">
              <a:ln w="0"/>
              <a:solidFill>
                <a:schemeClr val="bg1"/>
              </a:solidFill>
              <a:latin typeface="Arial Black" panose="020B0A04020102020204" pitchFamily="34" charset="0"/>
              <a:cs typeface="Arial" panose="020B0604020202020204" pitchFamily="34" charset="0"/>
            </a:endParaRPr>
          </a:p>
          <a:p>
            <a:pPr marL="0" indent="0">
              <a:buNone/>
            </a:pPr>
            <a:r>
              <a:rPr lang="en-US" dirty="0" smtClean="0">
                <a:ln w="0"/>
                <a:solidFill>
                  <a:schemeClr val="bg1"/>
                </a:solidFill>
                <a:latin typeface="Arial Black" panose="020B0A04020102020204" pitchFamily="34" charset="0"/>
                <a:cs typeface="Arial" panose="020B0604020202020204" pitchFamily="34" charset="0"/>
              </a:rPr>
              <a:t>A : Demographics(colonies) </a:t>
            </a:r>
            <a:endParaRPr lang="en-US" dirty="0" smtClean="0">
              <a:ln w="0"/>
              <a:solidFill>
                <a:schemeClr val="bg1"/>
              </a:solidFill>
              <a:latin typeface="Arial Black" panose="020B0A04020102020204" pitchFamily="34" charset="0"/>
              <a:cs typeface="Arial" panose="020B0604020202020204" pitchFamily="34" charset="0"/>
            </a:endParaRPr>
          </a:p>
          <a:p>
            <a:pPr marL="0" indent="0">
              <a:buNone/>
            </a:pPr>
            <a:r>
              <a:rPr lang="en-US" dirty="0" smtClean="0">
                <a:ln w="0"/>
                <a:solidFill>
                  <a:schemeClr val="bg1"/>
                </a:solidFill>
                <a:latin typeface="Arial Black" panose="020B0A04020102020204" pitchFamily="34" charset="0"/>
                <a:cs typeface="Arial" panose="020B0604020202020204" pitchFamily="34" charset="0"/>
              </a:rPr>
              <a:t>B : Knowledge on use of bee brood as feed to their chicken, cultural briefs, perceptions, challenges. </a:t>
            </a:r>
            <a:endParaRPr lang="en-US" dirty="0" smtClean="0">
              <a:ln w="0"/>
              <a:solidFill>
                <a:schemeClr val="bg1"/>
              </a:solidFill>
              <a:latin typeface="Arial Black" panose="020B0A04020102020204" pitchFamily="34" charset="0"/>
              <a:cs typeface="Arial" panose="020B0604020202020204" pitchFamily="34" charset="0"/>
            </a:endParaRPr>
          </a:p>
          <a:p>
            <a:pPr marL="0" indent="0">
              <a:buNone/>
            </a:pPr>
            <a:r>
              <a:rPr lang="en-US" dirty="0" smtClean="0">
                <a:ln w="0"/>
                <a:solidFill>
                  <a:schemeClr val="bg1"/>
                </a:solidFill>
                <a:latin typeface="Arial Black" panose="020B0A04020102020204" pitchFamily="34" charset="0"/>
                <a:cs typeface="Arial" panose="020B0604020202020204" pitchFamily="34" charset="0"/>
              </a:rPr>
              <a:t>C : Methods of controlling varroa mites </a:t>
            </a:r>
            <a:endParaRPr lang="en-US" dirty="0" smtClean="0">
              <a:ln w="0"/>
              <a:solidFill>
                <a:schemeClr val="bg1"/>
              </a:solidFill>
              <a:latin typeface="Arial Black" panose="020B0A04020102020204" pitchFamily="34" charset="0"/>
              <a:cs typeface="Arial" panose="020B0604020202020204" pitchFamily="34" charset="0"/>
            </a:endParaRPr>
          </a:p>
          <a:p>
            <a:pPr marL="0" indent="0">
              <a:buNone/>
            </a:pPr>
            <a:r>
              <a:rPr lang="en-US" dirty="0" smtClean="0">
                <a:ln w="0"/>
                <a:solidFill>
                  <a:schemeClr val="bg1"/>
                </a:solidFill>
                <a:latin typeface="Arial Black" panose="020B0A04020102020204" pitchFamily="34" charset="0"/>
                <a:cs typeface="Arial" panose="020B0604020202020204" pitchFamily="34" charset="0"/>
              </a:rPr>
              <a:t>D : Willingness to adoption of new mechanical method of controlling mites</a:t>
            </a:r>
            <a:endParaRPr lang="en-US" dirty="0">
              <a:ln w="0"/>
              <a:solidFill>
                <a:schemeClr val="bg1"/>
              </a:solidFill>
              <a:latin typeface="Arial Black" panose="020B0A04020102020204" pitchFamily="34" charset="0"/>
              <a:cs typeface="Arial" panose="020B0604020202020204" pitchFamily="34" charset="0"/>
            </a:endParaRPr>
          </a:p>
          <a:p>
            <a:pPr marL="0" indent="0">
              <a:buNone/>
            </a:pPr>
            <a:endParaRPr lang="en-US" b="1" dirty="0" smtClean="0">
              <a:ln w="0"/>
              <a:solidFill>
                <a:schemeClr val="bg1"/>
              </a:solidFill>
              <a:latin typeface="Arial Black" panose="020B0A04020102020204" pitchFamily="34" charset="0"/>
              <a:cs typeface="Arial" panose="020B0604020202020204" pitchFamily="34" charset="0"/>
            </a:endParaRPr>
          </a:p>
          <a:p>
            <a:pPr marL="0" indent="0">
              <a:buNone/>
            </a:pPr>
            <a:r>
              <a:rPr lang="en-US" b="1" dirty="0" smtClean="0">
                <a:ln w="0"/>
                <a:solidFill>
                  <a:schemeClr val="bg1"/>
                </a:solidFill>
                <a:latin typeface="Arial Black" panose="020B0A04020102020204" pitchFamily="34" charset="0"/>
                <a:cs typeface="Arial" panose="020B0604020202020204" pitchFamily="34" charset="0"/>
              </a:rPr>
              <a:t>Data Analysis</a:t>
            </a:r>
            <a:endParaRPr lang="en-US" b="1" dirty="0" smtClean="0">
              <a:ln w="0"/>
              <a:solidFill>
                <a:schemeClr val="bg1"/>
              </a:solidFill>
              <a:latin typeface="Arial Black" panose="020B0A04020102020204" pitchFamily="34" charset="0"/>
              <a:cs typeface="Arial" panose="020B0604020202020204" pitchFamily="34" charset="0"/>
            </a:endParaRPr>
          </a:p>
          <a:p>
            <a:r>
              <a:rPr lang="en-US" dirty="0" smtClean="0">
                <a:ln w="0"/>
                <a:solidFill>
                  <a:schemeClr val="bg1"/>
                </a:solidFill>
                <a:latin typeface="Arial Black" panose="020B0A04020102020204" pitchFamily="34" charset="0"/>
                <a:cs typeface="Arial" panose="020B0604020202020204" pitchFamily="34" charset="0"/>
              </a:rPr>
              <a:t>Descriptive and inferential statistics will be performed on the data. </a:t>
            </a:r>
            <a:endParaRPr lang="en-US" dirty="0" smtClean="0">
              <a:ln w="0"/>
              <a:solidFill>
                <a:schemeClr val="bg1"/>
              </a:solidFill>
              <a:latin typeface="Arial Black" panose="020B0A04020102020204" pitchFamily="34" charset="0"/>
              <a:cs typeface="Arial" panose="020B0604020202020204" pitchFamily="34" charset="0"/>
            </a:endParaRPr>
          </a:p>
          <a:p>
            <a:r>
              <a:rPr lang="en-US" dirty="0" smtClean="0">
                <a:ln w="0"/>
                <a:solidFill>
                  <a:schemeClr val="bg1"/>
                </a:solidFill>
                <a:latin typeface="Arial Black" panose="020B0A04020102020204" pitchFamily="34" charset="0"/>
                <a:cs typeface="Arial" panose="020B0604020202020204" pitchFamily="34" charset="0"/>
              </a:rPr>
              <a:t>R-studio and Excel Packages will be used for the Analyses</a:t>
            </a:r>
            <a:endParaRPr lang="en-US" dirty="0" smtClean="0">
              <a:ln w="0"/>
              <a:solidFill>
                <a:schemeClr val="bg1"/>
              </a:solidFill>
              <a:latin typeface="Arial Black" panose="020B0A04020102020204" pitchFamily="34" charset="0"/>
              <a:cs typeface="Arial" panose="020B0604020202020204" pitchFamily="34" charset="0"/>
            </a:endParaRPr>
          </a:p>
          <a:p>
            <a:pPr marL="0" indent="0">
              <a:buNone/>
            </a:pPr>
            <a:endParaRPr lang="en-US" sz="2000" b="1" dirty="0">
              <a:ln w="0"/>
              <a:solidFill>
                <a:schemeClr val="bg1"/>
              </a:solidFill>
              <a:latin typeface="Arial Black" panose="020B0A04020102020204" pitchFamily="34" charset="0"/>
              <a:cs typeface="Arial" panose="020B0604020202020204" pitchFamily="34" charset="0"/>
            </a:endParaRPr>
          </a:p>
          <a:p>
            <a:pPr marL="0" indent="0">
              <a:buNone/>
            </a:pPr>
            <a:endParaRPr lang="en-US" sz="2000" b="1" dirty="0" smtClean="0">
              <a:ln w="0"/>
              <a:solidFill>
                <a:schemeClr val="bg1"/>
              </a:solidFill>
              <a:latin typeface="Arial Black" panose="020B0A040201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p:txBody>
          <a:bodyPr/>
          <a:lstStyle/>
          <a:p>
            <a:fld id="{08A177FB-72F6-4E19-B4DA-B7AF5C60E983}" type="datetime2">
              <a:rPr lang="en-US" b="1" smtClean="0">
                <a:solidFill>
                  <a:schemeClr val="bg1"/>
                </a:solidFill>
              </a:rPr>
            </a:fld>
            <a:endParaRPr lang="en-US" b="1" dirty="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243" y="17585"/>
            <a:ext cx="8229600" cy="914400"/>
          </a:xfrm>
        </p:spPr>
        <p:txBody>
          <a:bodyPr/>
          <a:lstStyle/>
          <a:p>
            <a:pPr algn="l"/>
            <a:r>
              <a:rPr lang="en-GB" sz="3600" dirty="0" smtClean="0">
                <a:solidFill>
                  <a:schemeClr val="bg2"/>
                </a:solidFill>
                <a:latin typeface="Arial Black" panose="020B0A04020102020204" pitchFamily="34" charset="0"/>
              </a:rPr>
              <a:t>Cont’d – objective 2</a:t>
            </a:r>
            <a:endParaRPr lang="en-GB" sz="3600" b="1" dirty="0">
              <a:solidFill>
                <a:schemeClr val="bg2"/>
              </a:solidFill>
            </a:endParaRPr>
          </a:p>
        </p:txBody>
      </p:sp>
      <p:sp>
        <p:nvSpPr>
          <p:cNvPr id="3" name="Content Placeholder 2"/>
          <p:cNvSpPr>
            <a:spLocks noGrp="1"/>
          </p:cNvSpPr>
          <p:nvPr>
            <p:ph idx="1"/>
          </p:nvPr>
        </p:nvSpPr>
        <p:spPr>
          <a:xfrm>
            <a:off x="152400" y="931986"/>
            <a:ext cx="8741391" cy="5789490"/>
          </a:xfrm>
        </p:spPr>
        <p:txBody>
          <a:bodyPr>
            <a:normAutofit/>
          </a:bodyPr>
          <a:lstStyle/>
          <a:p>
            <a:pPr marL="0" indent="0" algn="ctr">
              <a:buNone/>
            </a:pPr>
            <a:r>
              <a:rPr lang="en-US" sz="1800" b="1" u="sng" dirty="0" smtClean="0">
                <a:ln w="0"/>
                <a:solidFill>
                  <a:schemeClr val="bg1"/>
                </a:solidFill>
                <a:latin typeface="Arial Black" panose="020B0A04020102020204" pitchFamily="34" charset="0"/>
                <a:cs typeface="Arial" panose="020B0604020202020204" pitchFamily="34" charset="0"/>
              </a:rPr>
              <a:t>Mechanical method of controlling varroa mite.</a:t>
            </a:r>
            <a:endParaRPr lang="en-US" sz="1800" b="1" u="sng" dirty="0">
              <a:ln w="0"/>
              <a:solidFill>
                <a:schemeClr val="bg1"/>
              </a:solidFill>
              <a:latin typeface="Arial Black" panose="020B0A04020102020204" pitchFamily="34" charset="0"/>
              <a:cs typeface="Arial" panose="020B0604020202020204" pitchFamily="34" charset="0"/>
            </a:endParaRPr>
          </a:p>
          <a:p>
            <a:pPr marL="0" indent="0">
              <a:buNone/>
            </a:pPr>
            <a:endParaRPr lang="en-US" sz="1800" b="1" dirty="0" smtClean="0">
              <a:ln w="0"/>
              <a:solidFill>
                <a:schemeClr val="bg1"/>
              </a:solidFill>
              <a:latin typeface="Arial Black" panose="020B0A04020102020204" pitchFamily="34" charset="0"/>
              <a:cs typeface="Arial" panose="020B0604020202020204" pitchFamily="34" charset="0"/>
            </a:endParaRPr>
          </a:p>
          <a:p>
            <a:pPr marL="0" indent="0">
              <a:buNone/>
            </a:pPr>
            <a:r>
              <a:rPr lang="en-US" sz="1800" b="1" dirty="0" smtClean="0">
                <a:ln w="0"/>
                <a:solidFill>
                  <a:schemeClr val="accent3"/>
                </a:solidFill>
                <a:latin typeface="Arial Black" panose="020B0A04020102020204" pitchFamily="34" charset="0"/>
                <a:cs typeface="Arial" panose="020B0604020202020204" pitchFamily="34" charset="0"/>
              </a:rPr>
              <a:t>On- farm Trial Experiment</a:t>
            </a:r>
            <a:endParaRPr lang="en-US" sz="1800" b="1" dirty="0" smtClean="0">
              <a:ln w="0"/>
              <a:solidFill>
                <a:schemeClr val="accent3"/>
              </a:solidFill>
              <a:latin typeface="Arial Black" panose="020B0A04020102020204" pitchFamily="34" charset="0"/>
              <a:cs typeface="Arial" panose="020B0604020202020204" pitchFamily="34" charset="0"/>
            </a:endParaRPr>
          </a:p>
          <a:p>
            <a:pPr marL="0" indent="0"/>
            <a:r>
              <a:rPr lang="en-US" sz="1800" dirty="0" smtClean="0">
                <a:solidFill>
                  <a:schemeClr val="bg1"/>
                </a:solidFill>
                <a:latin typeface="Arial Black" panose="020B0A04020102020204" pitchFamily="34" charset="0"/>
                <a:ea typeface="Calibri" panose="020F0502020204030204"/>
              </a:rPr>
              <a:t>Setting up apiary farm at Kashongi with 10 (ten) colonies.</a:t>
            </a:r>
            <a:endParaRPr lang="en-US" sz="1800" dirty="0" smtClean="0">
              <a:solidFill>
                <a:schemeClr val="bg1"/>
              </a:solidFill>
              <a:latin typeface="Arial Black" panose="020B0A04020102020204" pitchFamily="34" charset="0"/>
              <a:ea typeface="Calibri" panose="020F0502020204030204"/>
            </a:endParaRPr>
          </a:p>
          <a:p>
            <a:pPr marL="0" indent="0">
              <a:buNone/>
            </a:pPr>
            <a:endParaRPr lang="en-US" sz="1800" dirty="0" smtClean="0">
              <a:solidFill>
                <a:schemeClr val="bg1"/>
              </a:solidFill>
              <a:latin typeface="Arial Black" panose="020B0A04020102020204" pitchFamily="34" charset="0"/>
              <a:ea typeface="Calibri" panose="020F0502020204030204"/>
            </a:endParaRPr>
          </a:p>
          <a:p>
            <a:pPr marL="0" indent="0"/>
            <a:r>
              <a:rPr lang="en-US" sz="1800" dirty="0" smtClean="0">
                <a:solidFill>
                  <a:schemeClr val="bg1"/>
                </a:solidFill>
                <a:latin typeface="Arial Black" panose="020B0A04020102020204" pitchFamily="34" charset="0"/>
                <a:ea typeface="Calibri" panose="020F0502020204030204"/>
              </a:rPr>
              <a:t> Select control or treatment colony randomly.</a:t>
            </a:r>
            <a:endParaRPr lang="en-US" sz="1800" dirty="0" smtClean="0">
              <a:solidFill>
                <a:schemeClr val="bg1"/>
              </a:solidFill>
              <a:latin typeface="Arial Black" panose="020B0A04020102020204" pitchFamily="34" charset="0"/>
              <a:ea typeface="Calibri" panose="020F0502020204030204"/>
            </a:endParaRPr>
          </a:p>
          <a:p>
            <a:pPr marL="0" indent="0">
              <a:buNone/>
            </a:pPr>
            <a:r>
              <a:rPr lang="en-US" sz="1800" dirty="0" smtClean="0">
                <a:solidFill>
                  <a:schemeClr val="bg1"/>
                </a:solidFill>
                <a:latin typeface="Arial Black" panose="020B0A04020102020204" pitchFamily="34" charset="0"/>
                <a:ea typeface="Calibri" panose="020F0502020204030204"/>
              </a:rPr>
              <a:t> </a:t>
            </a:r>
            <a:endParaRPr lang="en-US" sz="1800" dirty="0" smtClean="0">
              <a:solidFill>
                <a:schemeClr val="bg1"/>
              </a:solidFill>
              <a:latin typeface="Arial Black" panose="020B0A04020102020204" pitchFamily="34" charset="0"/>
              <a:ea typeface="Calibri" panose="020F0502020204030204"/>
            </a:endParaRPr>
          </a:p>
          <a:p>
            <a:pPr marL="0" indent="0"/>
            <a:r>
              <a:rPr lang="en-US" sz="1800" dirty="0" smtClean="0">
                <a:solidFill>
                  <a:schemeClr val="bg1"/>
                </a:solidFill>
                <a:latin typeface="Arial Black" panose="020B0A04020102020204" pitchFamily="34" charset="0"/>
                <a:ea typeface="Calibri" panose="020F0502020204030204"/>
              </a:rPr>
              <a:t>The control colonies will receive regular brood frames,</a:t>
            </a:r>
            <a:endParaRPr lang="en-US" sz="1800" dirty="0" smtClean="0">
              <a:solidFill>
                <a:schemeClr val="bg1"/>
              </a:solidFill>
              <a:latin typeface="Arial Black" panose="020B0A04020102020204" pitchFamily="34" charset="0"/>
              <a:ea typeface="Calibri" panose="020F0502020204030204"/>
            </a:endParaRPr>
          </a:p>
          <a:p>
            <a:pPr marL="0" indent="0">
              <a:buNone/>
            </a:pPr>
            <a:endParaRPr lang="en-US" sz="1800" dirty="0" smtClean="0">
              <a:solidFill>
                <a:schemeClr val="bg1"/>
              </a:solidFill>
              <a:latin typeface="Arial Black" panose="020B0A04020102020204" pitchFamily="34" charset="0"/>
              <a:ea typeface="Calibri" panose="020F0502020204030204"/>
            </a:endParaRPr>
          </a:p>
          <a:p>
            <a:pPr marL="0" indent="0"/>
            <a:r>
              <a:rPr lang="en-US" sz="1800" dirty="0" smtClean="0">
                <a:solidFill>
                  <a:schemeClr val="bg1"/>
                </a:solidFill>
                <a:latin typeface="Arial Black" panose="020B0A04020102020204" pitchFamily="34" charset="0"/>
                <a:ea typeface="Calibri" panose="020F0502020204030204"/>
              </a:rPr>
              <a:t> Treatment colonies will receive cull brood removal after 2 weeks.</a:t>
            </a:r>
            <a:endParaRPr lang="en-US" sz="1800" dirty="0" smtClean="0">
              <a:solidFill>
                <a:schemeClr val="bg1"/>
              </a:solidFill>
              <a:latin typeface="Arial Black" panose="020B0A04020102020204" pitchFamily="34" charset="0"/>
              <a:ea typeface="Calibri" panose="020F0502020204030204"/>
            </a:endParaRPr>
          </a:p>
          <a:p>
            <a:pPr marL="0" indent="0">
              <a:buNone/>
            </a:pPr>
            <a:endParaRPr lang="en-US" sz="1800" dirty="0" smtClean="0">
              <a:solidFill>
                <a:schemeClr val="bg1"/>
              </a:solidFill>
              <a:latin typeface="Arial Black" panose="020B0A04020102020204" pitchFamily="34" charset="0"/>
              <a:ea typeface="Calibri" panose="020F0502020204030204"/>
            </a:endParaRPr>
          </a:p>
          <a:p>
            <a:pPr marL="0" indent="0"/>
            <a:r>
              <a:rPr lang="en-US" sz="1800" dirty="0" smtClean="0">
                <a:solidFill>
                  <a:schemeClr val="bg1"/>
                </a:solidFill>
                <a:latin typeface="Arial Black" panose="020B0A04020102020204" pitchFamily="34" charset="0"/>
                <a:ea typeface="Calibri" panose="020F0502020204030204"/>
              </a:rPr>
              <a:t>Two frames will be inserted into each colony near the center of the box in the brood chamber to encourage the laying of eggs rather than the bees using the frames to store honey or pollen.</a:t>
            </a:r>
            <a:endParaRPr lang="en-US" sz="1800" dirty="0" smtClean="0">
              <a:solidFill>
                <a:schemeClr val="bg1"/>
              </a:solidFill>
              <a:latin typeface="Arial Black" panose="020B0A04020102020204" pitchFamily="34" charset="0"/>
              <a:ea typeface="Calibri" panose="020F0502020204030204"/>
            </a:endParaRPr>
          </a:p>
          <a:p>
            <a:pPr marL="0" indent="0">
              <a:buNone/>
            </a:pPr>
            <a:endParaRPr lang="en-US" sz="1800" dirty="0" smtClean="0">
              <a:solidFill>
                <a:schemeClr val="bg1"/>
              </a:solidFill>
              <a:latin typeface="Arial Black" panose="020B0A04020102020204" pitchFamily="34" charset="0"/>
              <a:ea typeface="Calibri" panose="020F0502020204030204"/>
            </a:endParaRPr>
          </a:p>
          <a:p>
            <a:pPr marL="0" indent="0"/>
            <a:r>
              <a:rPr lang="en-US" sz="1800" dirty="0" smtClean="0">
                <a:solidFill>
                  <a:schemeClr val="bg1"/>
                </a:solidFill>
                <a:latin typeface="Arial Black" panose="020B0A04020102020204" pitchFamily="34" charset="0"/>
                <a:ea typeface="Calibri" panose="020F0502020204030204"/>
              </a:rPr>
              <a:t> The  first frame will be inserted in the fourth frame position of the colony</a:t>
            </a:r>
            <a:endParaRPr lang="en-US" sz="1800" b="1" dirty="0" smtClean="0">
              <a:ln w="0"/>
              <a:solidFill>
                <a:schemeClr val="bg1"/>
              </a:solidFill>
              <a:latin typeface="Arial Black" panose="020B0A04020102020204" pitchFamily="34" charset="0"/>
              <a:cs typeface="Arial" panose="020B0604020202020204" pitchFamily="34" charset="0"/>
            </a:endParaRPr>
          </a:p>
          <a:p>
            <a:pPr marL="0" indent="0">
              <a:buNone/>
            </a:pPr>
            <a:endParaRPr lang="en-US" sz="1800" b="1" dirty="0" smtClean="0">
              <a:ln w="0"/>
              <a:solidFill>
                <a:schemeClr val="accent3"/>
              </a:solidFill>
              <a:latin typeface="Arial Black" panose="020B0A04020102020204" pitchFamily="34" charset="0"/>
              <a:cs typeface="Arial" panose="020B0604020202020204" pitchFamily="34" charset="0"/>
            </a:endParaRPr>
          </a:p>
          <a:p>
            <a:pPr marL="0" indent="0">
              <a:buNone/>
            </a:pPr>
            <a:endParaRPr lang="en-US" sz="1800" b="1" dirty="0">
              <a:ln w="0"/>
              <a:solidFill>
                <a:schemeClr val="bg1"/>
              </a:solidFill>
              <a:latin typeface="Arial Black" panose="020B0A04020102020204" pitchFamily="34" charset="0"/>
              <a:cs typeface="Arial" panose="020B0604020202020204" pitchFamily="34" charset="0"/>
            </a:endParaRPr>
          </a:p>
          <a:p>
            <a:pPr marL="0" indent="0">
              <a:buNone/>
            </a:pPr>
            <a:endParaRPr lang="en-US" sz="1800" b="1" dirty="0" smtClean="0">
              <a:ln w="0"/>
              <a:solidFill>
                <a:schemeClr val="bg1"/>
              </a:solidFill>
              <a:latin typeface="Arial Black" panose="020B0A040201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p:txBody>
          <a:bodyPr/>
          <a:lstStyle/>
          <a:p>
            <a:fld id="{08A177FB-72F6-4E19-B4DA-B7AF5C60E983}" type="datetime2">
              <a:rPr lang="en-US" b="1" smtClean="0">
                <a:solidFill>
                  <a:schemeClr val="bg1"/>
                </a:solidFill>
              </a:rPr>
            </a:fld>
            <a:endParaRPr lang="en-US" b="1" dirty="0">
              <a:solidFill>
                <a:schemeClr val="bg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243" y="17585"/>
            <a:ext cx="8229600" cy="914400"/>
          </a:xfrm>
        </p:spPr>
        <p:txBody>
          <a:bodyPr/>
          <a:lstStyle/>
          <a:p>
            <a:r>
              <a:rPr lang="en-US" sz="3600" dirty="0" smtClean="0">
                <a:solidFill>
                  <a:schemeClr val="bg1"/>
                </a:solidFill>
                <a:latin typeface="Arial Black" panose="020B0A04020102020204" pitchFamily="34" charset="0"/>
              </a:rPr>
              <a:t>Frame 1 will be removed</a:t>
            </a:r>
            <a:endParaRPr lang="en-US" sz="3600" dirty="0">
              <a:solidFill>
                <a:schemeClr val="bg1"/>
              </a:solidFill>
              <a:latin typeface="Arial Black" panose="020B0A040201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p:txBody>
          <a:bodyPr/>
          <a:lstStyle/>
          <a:p>
            <a:fld id="{08A177FB-72F6-4E19-B4DA-B7AF5C60E983}" type="datetime2">
              <a:rPr lang="en-US" b="1" smtClean="0">
                <a:solidFill>
                  <a:schemeClr val="bg1"/>
                </a:solidFill>
              </a:rPr>
            </a:fld>
            <a:endParaRPr lang="en-US" b="1" dirty="0">
              <a:solidFill>
                <a:schemeClr val="bg1"/>
              </a:solidFill>
            </a:endParaRPr>
          </a:p>
        </p:txBody>
      </p:sp>
      <p:graphicFrame>
        <p:nvGraphicFramePr>
          <p:cNvPr id="10" name="Table 9"/>
          <p:cNvGraphicFramePr>
            <a:graphicFrameLocks noGrp="1"/>
          </p:cNvGraphicFramePr>
          <p:nvPr/>
        </p:nvGraphicFramePr>
        <p:xfrm>
          <a:off x="914399" y="1066800"/>
          <a:ext cx="7696204" cy="2438400"/>
        </p:xfrm>
        <a:graphic>
          <a:graphicData uri="http://schemas.openxmlformats.org/drawingml/2006/table">
            <a:tbl>
              <a:tblPr/>
              <a:tblGrid>
                <a:gridCol w="642805"/>
                <a:gridCol w="734638"/>
                <a:gridCol w="1001380"/>
                <a:gridCol w="979517"/>
                <a:gridCol w="979517"/>
                <a:gridCol w="1119449"/>
                <a:gridCol w="1119449"/>
                <a:gridCol w="1119449"/>
              </a:tblGrid>
              <a:tr h="1127760">
                <a:tc>
                  <a:txBody>
                    <a:bodyPr/>
                    <a:lstStyle/>
                    <a:p>
                      <a:pPr marL="0" marR="0">
                        <a:lnSpc>
                          <a:spcPct val="115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endParaRPr lang="en-US" sz="1600" dirty="0">
                        <a:solidFill>
                          <a:schemeClr val="bg1"/>
                        </a:solidFill>
                        <a:latin typeface="Arial Black" panose="020B0A04020102020204" pitchFamily="34" charset="0"/>
                      </a:endParaRPr>
                    </a:p>
                  </a:txBody>
                  <a:tcPr>
                    <a:lnL w="12700" cap="flat" cmpd="sng" algn="ctr">
                      <a:solidFill>
                        <a:srgbClr val="000000"/>
                      </a:solidFill>
                      <a:prstDash val="solid"/>
                      <a:round/>
                      <a:headEnd type="none" w="med" len="med"/>
                      <a:tailEnd type="none" w="med" len="med"/>
                    </a:lnL>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endParaRPr lang="en-US" sz="1600" dirty="0">
                        <a:solidFill>
                          <a:schemeClr val="bg1"/>
                        </a:solidFill>
                        <a:latin typeface="Arial Black" panose="020B0A04020102020204" pitchFamily="34" charset="0"/>
                      </a:endParaRPr>
                    </a:p>
                  </a:txBody>
                  <a:tcPr>
                    <a:lnB w="12700" cap="flat" cmpd="sng" algn="ctr">
                      <a:solidFill>
                        <a:srgbClr val="000000"/>
                      </a:solidFill>
                      <a:prstDash val="solid"/>
                      <a:round/>
                      <a:headEnd type="none" w="med" len="med"/>
                      <a:tailEnd type="none" w="med" len="med"/>
                    </a:lnB>
                  </a:tcPr>
                </a:tc>
                <a:tc>
                  <a:txBody>
                    <a:bodyPr/>
                    <a:lstStyle/>
                    <a:p>
                      <a:endParaRPr lang="en-US" sz="1600" dirty="0">
                        <a:solidFill>
                          <a:schemeClr val="bg1"/>
                        </a:solidFill>
                        <a:latin typeface="Arial Black" panose="020B0A04020102020204" pitchFamily="34" charset="0"/>
                      </a:endParaRPr>
                    </a:p>
                  </a:txBody>
                  <a:tcPr>
                    <a:lnB w="12700" cap="flat" cmpd="sng" algn="ctr">
                      <a:solidFill>
                        <a:srgbClr val="000000"/>
                      </a:solidFill>
                      <a:prstDash val="solid"/>
                      <a:round/>
                      <a:headEnd type="none" w="med" len="med"/>
                      <a:tailEnd type="none" w="med" len="med"/>
                    </a:lnB>
                  </a:tcPr>
                </a:tc>
                <a:tc>
                  <a:txBody>
                    <a:bodyPr/>
                    <a:lstStyle/>
                    <a:p>
                      <a:endParaRPr lang="en-US" sz="1600" dirty="0">
                        <a:solidFill>
                          <a:schemeClr val="bg1"/>
                        </a:solidFill>
                        <a:latin typeface="Arial Black" panose="020B0A04020102020204" pitchFamily="34" charset="0"/>
                      </a:endParaRPr>
                    </a:p>
                  </a:txBody>
                  <a:tcPr>
                    <a:lnB w="12700" cap="flat" cmpd="sng" algn="ctr">
                      <a:solidFill>
                        <a:srgbClr val="000000"/>
                      </a:solidFill>
                      <a:prstDash val="solid"/>
                      <a:round/>
                      <a:headEnd type="none" w="med" len="med"/>
                      <a:tailEnd type="none" w="med" len="med"/>
                    </a:lnB>
                  </a:tcPr>
                </a:tc>
                <a:tc>
                  <a:txBody>
                    <a:bodyPr/>
                    <a:lstStyle/>
                    <a:p>
                      <a:endParaRPr lang="en-US" sz="1600" dirty="0">
                        <a:solidFill>
                          <a:schemeClr val="bg1"/>
                        </a:solidFill>
                        <a:latin typeface="Arial Black" panose="020B0A04020102020204" pitchFamily="34" charset="0"/>
                      </a:endParaRPr>
                    </a:p>
                  </a:txBody>
                  <a:tcPr>
                    <a:lnB w="12700" cap="flat" cmpd="sng" algn="ctr">
                      <a:solidFill>
                        <a:srgbClr val="000000"/>
                      </a:solidFill>
                      <a:prstDash val="solid"/>
                      <a:round/>
                      <a:headEnd type="none" w="med" len="med"/>
                      <a:tailEnd type="none" w="med" len="med"/>
                    </a:lnB>
                  </a:tcPr>
                </a:tc>
                <a:tc>
                  <a:txBody>
                    <a:bodyPr/>
                    <a:lstStyle/>
                    <a:p>
                      <a:endParaRPr lang="en-US" sz="1600">
                        <a:solidFill>
                          <a:schemeClr val="bg1"/>
                        </a:solidFill>
                        <a:latin typeface="Arial Black" panose="020B0A04020102020204" pitchFamily="34" charset="0"/>
                      </a:endParaRPr>
                    </a:p>
                  </a:txBody>
                  <a:tcPr>
                    <a:lnB w="12700" cap="flat" cmpd="sng" algn="ctr">
                      <a:solidFill>
                        <a:srgbClr val="000000"/>
                      </a:solidFill>
                      <a:prstDash val="solid"/>
                      <a:round/>
                      <a:headEnd type="none" w="med" len="med"/>
                      <a:tailEnd type="none" w="med" len="med"/>
                    </a:lnB>
                  </a:tcPr>
                </a:tc>
                <a:tc>
                  <a:txBody>
                    <a:bodyPr/>
                    <a:lstStyle/>
                    <a:p>
                      <a:endParaRPr lang="en-US" sz="1600" dirty="0">
                        <a:solidFill>
                          <a:schemeClr val="bg1"/>
                        </a:solidFill>
                        <a:latin typeface="Arial Black" panose="020B0A04020102020204" pitchFamily="34" charset="0"/>
                      </a:endParaRPr>
                    </a:p>
                  </a:txBody>
                  <a:tcPr>
                    <a:lnB w="12700" cap="flat" cmpd="sng" algn="ctr">
                      <a:solidFill>
                        <a:srgbClr val="000000"/>
                      </a:solidFill>
                      <a:prstDash val="solid"/>
                      <a:round/>
                      <a:headEnd type="none" w="med" len="med"/>
                      <a:tailEnd type="none" w="med" len="med"/>
                    </a:lnB>
                  </a:tcPr>
                </a:tc>
              </a:tr>
              <a:tr h="1310640">
                <a:tc>
                  <a:txBody>
                    <a:bodyPr/>
                    <a:lstStyle/>
                    <a:p>
                      <a:pPr marL="0" marR="0" algn="just">
                        <a:lnSpc>
                          <a:spcPct val="150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1</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just">
                        <a:lnSpc>
                          <a:spcPct val="150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2</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0" marR="0" algn="just">
                        <a:lnSpc>
                          <a:spcPct val="150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3</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4</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5</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6</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7</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8</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1" name="Table 10"/>
          <p:cNvGraphicFramePr>
            <a:graphicFrameLocks noGrp="1"/>
          </p:cNvGraphicFramePr>
          <p:nvPr/>
        </p:nvGraphicFramePr>
        <p:xfrm>
          <a:off x="914400" y="3810001"/>
          <a:ext cx="7772399" cy="2743200"/>
        </p:xfrm>
        <a:graphic>
          <a:graphicData uri="http://schemas.openxmlformats.org/drawingml/2006/table">
            <a:tbl>
              <a:tblPr/>
              <a:tblGrid>
                <a:gridCol w="818622"/>
                <a:gridCol w="982344"/>
                <a:gridCol w="818620"/>
                <a:gridCol w="900482"/>
                <a:gridCol w="982344"/>
                <a:gridCol w="982344"/>
                <a:gridCol w="818620"/>
                <a:gridCol w="775040"/>
                <a:gridCol w="693983"/>
              </a:tblGrid>
              <a:tr h="759142">
                <a:tc>
                  <a:txBody>
                    <a:bodyPr/>
                    <a:lstStyle/>
                    <a:p>
                      <a:pPr marL="0" marR="0">
                        <a:lnSpc>
                          <a:spcPct val="115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4861" marR="64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600" dirty="0">
                        <a:solidFill>
                          <a:schemeClr val="bg1"/>
                        </a:solidFill>
                        <a:latin typeface="Arial Black" panose="020B0A04020102020204" pitchFamily="34" charset="0"/>
                      </a:endParaRPr>
                    </a:p>
                  </a:txBody>
                  <a:tcPr marL="86481" marR="86481" marT="43240" marB="43240">
                    <a:lnL w="12700" cap="flat" cmpd="sng" algn="ctr">
                      <a:solidFill>
                        <a:srgbClr val="000000"/>
                      </a:solidFill>
                      <a:prstDash val="solid"/>
                      <a:round/>
                      <a:headEnd type="none" w="med" len="med"/>
                      <a:tailEnd type="none" w="med" len="med"/>
                    </a:lnL>
                    <a:lnB w="12700" cap="flat" cmpd="sng" algn="ctr">
                      <a:solidFill>
                        <a:srgbClr val="000000"/>
                      </a:solidFill>
                      <a:prstDash val="solid"/>
                      <a:round/>
                      <a:headEnd type="none" w="med" len="med"/>
                      <a:tailEnd type="none" w="med" len="med"/>
                    </a:lnB>
                  </a:tcPr>
                </a:tc>
                <a:tc>
                  <a:txBody>
                    <a:bodyPr/>
                    <a:lstStyle/>
                    <a:p>
                      <a:endParaRPr lang="en-US" sz="1600">
                        <a:solidFill>
                          <a:schemeClr val="bg1"/>
                        </a:solidFill>
                        <a:latin typeface="Arial Black" panose="020B0A04020102020204" pitchFamily="34" charset="0"/>
                      </a:endParaRPr>
                    </a:p>
                  </a:txBody>
                  <a:tcPr marL="86481" marR="86481" marT="43240" marB="43240">
                    <a:lnB w="12700" cap="flat" cmpd="sng" algn="ctr">
                      <a:solidFill>
                        <a:srgbClr val="000000"/>
                      </a:solidFill>
                      <a:prstDash val="solid"/>
                      <a:round/>
                      <a:headEnd type="none" w="med" len="med"/>
                      <a:tailEnd type="none" w="med" len="med"/>
                    </a:lnB>
                  </a:tcPr>
                </a:tc>
                <a:tc>
                  <a:txBody>
                    <a:bodyPr/>
                    <a:lstStyle/>
                    <a:p>
                      <a:endParaRPr lang="en-US" sz="1600">
                        <a:solidFill>
                          <a:schemeClr val="bg1"/>
                        </a:solidFill>
                        <a:latin typeface="Arial Black" panose="020B0A04020102020204" pitchFamily="34" charset="0"/>
                      </a:endParaRPr>
                    </a:p>
                  </a:txBody>
                  <a:tcPr marL="86481" marR="86481" marT="43240" marB="43240">
                    <a:lnB w="12700" cap="flat" cmpd="sng" algn="ctr">
                      <a:solidFill>
                        <a:srgbClr val="000000"/>
                      </a:solidFill>
                      <a:prstDash val="solid"/>
                      <a:round/>
                      <a:headEnd type="none" w="med" len="med"/>
                      <a:tailEnd type="none" w="med" len="med"/>
                    </a:lnB>
                  </a:tcPr>
                </a:tc>
                <a:tc>
                  <a:txBody>
                    <a:bodyPr/>
                    <a:lstStyle/>
                    <a:p>
                      <a:endParaRPr lang="en-US" sz="1600" dirty="0">
                        <a:solidFill>
                          <a:schemeClr val="bg1"/>
                        </a:solidFill>
                        <a:latin typeface="Arial Black" panose="020B0A04020102020204" pitchFamily="34" charset="0"/>
                      </a:endParaRPr>
                    </a:p>
                  </a:txBody>
                  <a:tcPr marL="86481" marR="86481" marT="43240" marB="43240">
                    <a:lnB w="12700" cap="flat" cmpd="sng" algn="ctr">
                      <a:solidFill>
                        <a:srgbClr val="000000"/>
                      </a:solidFill>
                      <a:prstDash val="solid"/>
                      <a:round/>
                      <a:headEnd type="none" w="med" len="med"/>
                      <a:tailEnd type="none" w="med" len="med"/>
                    </a:lnB>
                    <a:solidFill>
                      <a:schemeClr val="tx2"/>
                    </a:solidFill>
                  </a:tcPr>
                </a:tc>
                <a:tc>
                  <a:txBody>
                    <a:bodyPr/>
                    <a:lstStyle/>
                    <a:p>
                      <a:endParaRPr lang="en-US" sz="1600">
                        <a:solidFill>
                          <a:schemeClr val="bg1"/>
                        </a:solidFill>
                        <a:latin typeface="Arial Black" panose="020B0A04020102020204" pitchFamily="34" charset="0"/>
                      </a:endParaRPr>
                    </a:p>
                  </a:txBody>
                  <a:tcPr marL="86481" marR="86481" marT="43240" marB="43240">
                    <a:lnB w="12700" cap="flat" cmpd="sng" algn="ctr">
                      <a:solidFill>
                        <a:srgbClr val="000000"/>
                      </a:solidFill>
                      <a:prstDash val="solid"/>
                      <a:round/>
                      <a:headEnd type="none" w="med" len="med"/>
                      <a:tailEnd type="none" w="med" len="med"/>
                    </a:lnB>
                  </a:tcPr>
                </a:tc>
                <a:tc>
                  <a:txBody>
                    <a:bodyPr/>
                    <a:lstStyle/>
                    <a:p>
                      <a:endParaRPr lang="en-US" sz="1600">
                        <a:solidFill>
                          <a:schemeClr val="bg1"/>
                        </a:solidFill>
                        <a:latin typeface="Arial Black" panose="020B0A04020102020204" pitchFamily="34" charset="0"/>
                      </a:endParaRPr>
                    </a:p>
                  </a:txBody>
                  <a:tcPr marL="86481" marR="86481" marT="43240" marB="43240">
                    <a:lnB w="12700" cap="flat" cmpd="sng" algn="ctr">
                      <a:solidFill>
                        <a:srgbClr val="000000"/>
                      </a:solidFill>
                      <a:prstDash val="solid"/>
                      <a:round/>
                      <a:headEnd type="none" w="med" len="med"/>
                      <a:tailEnd type="none" w="med" len="med"/>
                    </a:lnB>
                  </a:tcPr>
                </a:tc>
                <a:tc>
                  <a:txBody>
                    <a:bodyPr/>
                    <a:lstStyle/>
                    <a:p>
                      <a:endParaRPr lang="en-US" sz="1600">
                        <a:solidFill>
                          <a:schemeClr val="bg1"/>
                        </a:solidFill>
                        <a:latin typeface="Arial Black" panose="020B0A04020102020204" pitchFamily="34" charset="0"/>
                      </a:endParaRPr>
                    </a:p>
                  </a:txBody>
                  <a:tcPr marL="86481" marR="86481" marT="43240" marB="43240">
                    <a:lnB w="12700" cap="flat" cmpd="sng" algn="ctr">
                      <a:solidFill>
                        <a:srgbClr val="000000"/>
                      </a:solidFill>
                      <a:prstDash val="solid"/>
                      <a:round/>
                      <a:headEnd type="none" w="med" len="med"/>
                      <a:tailEnd type="none" w="med" len="med"/>
                    </a:lnB>
                  </a:tcPr>
                </a:tc>
                <a:tc>
                  <a:txBody>
                    <a:bodyPr/>
                    <a:lstStyle/>
                    <a:p>
                      <a:endParaRPr lang="en-US" sz="1600" dirty="0">
                        <a:solidFill>
                          <a:schemeClr val="bg1"/>
                        </a:solidFill>
                        <a:latin typeface="Arial Black" panose="020B0A04020102020204" pitchFamily="34" charset="0"/>
                      </a:endParaRPr>
                    </a:p>
                  </a:txBody>
                  <a:tcPr marL="86481" marR="86481" marT="43240" marB="43240">
                    <a:lnB w="12700" cap="flat" cmpd="sng" algn="ctr">
                      <a:solidFill>
                        <a:srgbClr val="000000"/>
                      </a:solidFill>
                      <a:prstDash val="solid"/>
                      <a:round/>
                      <a:headEnd type="none" w="med" len="med"/>
                      <a:tailEnd type="none" w="med" len="med"/>
                    </a:lnB>
                  </a:tcPr>
                </a:tc>
              </a:tr>
              <a:tr h="1984058">
                <a:tc>
                  <a:txBody>
                    <a:bodyPr/>
                    <a:lstStyle/>
                    <a:p>
                      <a:pPr marL="0" marR="0" algn="just">
                        <a:lnSpc>
                          <a:spcPct val="150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1</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4861" marR="64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2</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4861" marR="64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3</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4861" marR="64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4</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4861" marR="64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First</a:t>
                      </a: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frame</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4861" marR="64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just">
                        <a:lnSpc>
                          <a:spcPct val="150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5</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4861" marR="64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6</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4861" marR="64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7</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4861" marR="64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8</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4861" marR="64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2"/>
                </a:solidFill>
                <a:latin typeface="Arial Black" panose="020B0A04020102020204" pitchFamily="34" charset="0"/>
              </a:rPr>
              <a:t>Cont’d – objective 2</a:t>
            </a:r>
            <a:endParaRPr lang="en-US" dirty="0"/>
          </a:p>
        </p:txBody>
      </p:sp>
      <p:sp>
        <p:nvSpPr>
          <p:cNvPr id="3" name="Content Placeholder 2"/>
          <p:cNvSpPr>
            <a:spLocks noGrp="1"/>
          </p:cNvSpPr>
          <p:nvPr>
            <p:ph idx="1"/>
          </p:nvPr>
        </p:nvSpPr>
        <p:spPr>
          <a:xfrm>
            <a:off x="152400" y="1600200"/>
            <a:ext cx="8763000" cy="5105400"/>
          </a:xfrm>
        </p:spPr>
        <p:txBody>
          <a:bodyPr/>
          <a:lstStyle/>
          <a:p>
            <a:endParaRPr lang="en-US" dirty="0" smtClean="0">
              <a:solidFill>
                <a:schemeClr val="bg1"/>
              </a:solidFill>
              <a:latin typeface="Arial Black" panose="020B0A04020102020204" pitchFamily="34" charset="0"/>
              <a:ea typeface="Calibri" panose="020F0502020204030204"/>
            </a:endParaRPr>
          </a:p>
          <a:p>
            <a:r>
              <a:rPr lang="en-US" dirty="0" smtClean="0">
                <a:solidFill>
                  <a:schemeClr val="bg1"/>
                </a:solidFill>
                <a:latin typeface="Arial Black" panose="020B0A04020102020204" pitchFamily="34" charset="0"/>
                <a:ea typeface="Calibri" panose="020F0502020204030204"/>
              </a:rPr>
              <a:t>Frames will be numbered going left to right when standing at the entrance of the hive. (1,2,3,4,5,6,7,8.).</a:t>
            </a:r>
            <a:endParaRPr lang="en-US" dirty="0" smtClean="0">
              <a:solidFill>
                <a:schemeClr val="bg1"/>
              </a:solidFill>
              <a:latin typeface="Arial Black" panose="020B0A04020102020204" pitchFamily="34" charset="0"/>
              <a:ea typeface="Calibri" panose="020F0502020204030204"/>
            </a:endParaRPr>
          </a:p>
          <a:p>
            <a:pPr>
              <a:buNone/>
            </a:pPr>
            <a:endParaRPr lang="en-US" dirty="0" smtClean="0">
              <a:solidFill>
                <a:schemeClr val="bg1"/>
              </a:solidFill>
              <a:latin typeface="Arial Black" panose="020B0A04020102020204" pitchFamily="34" charset="0"/>
              <a:ea typeface="Calibri" panose="020F0502020204030204"/>
            </a:endParaRPr>
          </a:p>
          <a:p>
            <a:r>
              <a:rPr lang="en-US" dirty="0" smtClean="0">
                <a:solidFill>
                  <a:schemeClr val="bg1"/>
                </a:solidFill>
                <a:latin typeface="Arial Black" panose="020B0A04020102020204" pitchFamily="34" charset="0"/>
                <a:ea typeface="Calibri" panose="020F0502020204030204"/>
              </a:rPr>
              <a:t>On the first day of treatment, frame 1 will be removed and first research frame (either a treatment or control frame) will be inserted in between the fourth and fifth frame.</a:t>
            </a:r>
            <a:endParaRPr lang="en-US" dirty="0" smtClean="0">
              <a:ln w="0"/>
              <a:solidFill>
                <a:schemeClr val="bg1"/>
              </a:solidFill>
              <a:latin typeface="Arial Black" panose="020B0A04020102020204" pitchFamily="34" charset="0"/>
              <a:cs typeface="Arial" panose="020B0604020202020204" pitchFamily="34" charset="0"/>
            </a:endParaRPr>
          </a:p>
          <a:p>
            <a:endParaRPr lang="en-US" dirty="0"/>
          </a:p>
        </p:txBody>
      </p:sp>
      <p:sp>
        <p:nvSpPr>
          <p:cNvPr id="4" name="Date Placeholder 3"/>
          <p:cNvSpPr>
            <a:spLocks noGrp="1"/>
          </p:cNvSpPr>
          <p:nvPr>
            <p:ph type="dt" sz="half" idx="10"/>
          </p:nvPr>
        </p:nvSpPr>
        <p:spPr/>
        <p:txBody>
          <a:bodyPr/>
          <a:lstStyle/>
          <a:p>
            <a:fld id="{0E2C3AEA-E41D-429B-B1DE-A7B7822B4330}" type="datetime2">
              <a:rPr lang="en-US" smtClean="0"/>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sz="3600" dirty="0" smtClean="0">
                <a:solidFill>
                  <a:schemeClr val="bg1"/>
                </a:solidFill>
                <a:latin typeface="Arial Black" panose="020B0A04020102020204" pitchFamily="34" charset="0"/>
              </a:rPr>
              <a:t>Frame 2 will be removed</a:t>
            </a:r>
            <a:endParaRPr lang="en-US" sz="3600" dirty="0">
              <a:solidFill>
                <a:schemeClr val="bg1"/>
              </a:solidFill>
              <a:latin typeface="Arial Black" panose="020B0A04020102020204" pitchFamily="34" charset="0"/>
            </a:endParaRPr>
          </a:p>
        </p:txBody>
      </p:sp>
      <p:sp>
        <p:nvSpPr>
          <p:cNvPr id="4" name="Date Placeholder 3"/>
          <p:cNvSpPr>
            <a:spLocks noGrp="1"/>
          </p:cNvSpPr>
          <p:nvPr>
            <p:ph type="dt" sz="half" idx="10"/>
          </p:nvPr>
        </p:nvSpPr>
        <p:spPr/>
        <p:txBody>
          <a:bodyPr/>
          <a:lstStyle/>
          <a:p>
            <a:fld id="{0E2C3AEA-E41D-429B-B1DE-A7B7822B4330}" type="datetime2">
              <a:rPr lang="en-US" smtClean="0"/>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graphicFrame>
        <p:nvGraphicFramePr>
          <p:cNvPr id="6" name="Table 5"/>
          <p:cNvGraphicFramePr>
            <a:graphicFrameLocks noGrp="1"/>
          </p:cNvGraphicFramePr>
          <p:nvPr/>
        </p:nvGraphicFramePr>
        <p:xfrm>
          <a:off x="609604" y="1295401"/>
          <a:ext cx="7619996" cy="2362200"/>
        </p:xfrm>
        <a:graphic>
          <a:graphicData uri="http://schemas.openxmlformats.org/drawingml/2006/table">
            <a:tbl>
              <a:tblPr/>
              <a:tblGrid>
                <a:gridCol w="761996"/>
                <a:gridCol w="914400"/>
                <a:gridCol w="914400"/>
                <a:gridCol w="990600"/>
                <a:gridCol w="838200"/>
                <a:gridCol w="762000"/>
                <a:gridCol w="838200"/>
                <a:gridCol w="838200"/>
                <a:gridCol w="762000"/>
              </a:tblGrid>
              <a:tr h="854190">
                <a:tc>
                  <a:txBody>
                    <a:bodyPr/>
                    <a:lstStyle/>
                    <a:p>
                      <a:pPr marL="0" marR="0">
                        <a:lnSpc>
                          <a:spcPct val="115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4861" marR="64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600" dirty="0">
                        <a:solidFill>
                          <a:schemeClr val="bg1"/>
                        </a:solidFill>
                        <a:latin typeface="Arial Black" panose="020B0A04020102020204" pitchFamily="34" charset="0"/>
                      </a:endParaRPr>
                    </a:p>
                  </a:txBody>
                  <a:tcPr marL="86481" marR="86481" marT="43240" marB="43240">
                    <a:lnL w="12700" cap="flat" cmpd="sng" algn="ctr">
                      <a:solidFill>
                        <a:srgbClr val="000000"/>
                      </a:solidFill>
                      <a:prstDash val="solid"/>
                      <a:round/>
                      <a:headEnd type="none" w="med" len="med"/>
                      <a:tailEnd type="none" w="med" len="med"/>
                    </a:lnL>
                    <a:lnB w="12700" cap="flat" cmpd="sng" algn="ctr">
                      <a:solidFill>
                        <a:srgbClr val="000000"/>
                      </a:solidFill>
                      <a:prstDash val="solid"/>
                      <a:round/>
                      <a:headEnd type="none" w="med" len="med"/>
                      <a:tailEnd type="none" w="med" len="med"/>
                    </a:lnB>
                  </a:tcPr>
                </a:tc>
                <a:tc>
                  <a:txBody>
                    <a:bodyPr/>
                    <a:lstStyle/>
                    <a:p>
                      <a:endParaRPr lang="en-US" sz="1600" dirty="0">
                        <a:solidFill>
                          <a:schemeClr val="bg1"/>
                        </a:solidFill>
                        <a:latin typeface="Arial Black" panose="020B0A04020102020204" pitchFamily="34" charset="0"/>
                      </a:endParaRPr>
                    </a:p>
                  </a:txBody>
                  <a:tcPr marL="86481" marR="86481" marT="43240" marB="43240">
                    <a:lnB w="12700" cap="flat" cmpd="sng" algn="ctr">
                      <a:solidFill>
                        <a:srgbClr val="000000"/>
                      </a:solidFill>
                      <a:prstDash val="solid"/>
                      <a:round/>
                      <a:headEnd type="none" w="med" len="med"/>
                      <a:tailEnd type="none" w="med" len="med"/>
                    </a:lnB>
                  </a:tcPr>
                </a:tc>
                <a:tc>
                  <a:txBody>
                    <a:bodyPr/>
                    <a:lstStyle/>
                    <a:p>
                      <a:endParaRPr lang="en-US" sz="1600" dirty="0">
                        <a:solidFill>
                          <a:schemeClr val="bg1"/>
                        </a:solidFill>
                        <a:latin typeface="Arial Black" panose="020B0A04020102020204" pitchFamily="34" charset="0"/>
                      </a:endParaRPr>
                    </a:p>
                  </a:txBody>
                  <a:tcPr marL="86481" marR="86481" marT="43240" marB="43240">
                    <a:lnB w="12700" cap="flat" cmpd="sng" algn="ctr">
                      <a:solidFill>
                        <a:srgbClr val="000000"/>
                      </a:solidFill>
                      <a:prstDash val="solid"/>
                      <a:round/>
                      <a:headEnd type="none" w="med" len="med"/>
                      <a:tailEnd type="none" w="med" len="med"/>
                    </a:lnB>
                  </a:tcPr>
                </a:tc>
                <a:tc>
                  <a:txBody>
                    <a:bodyPr/>
                    <a:lstStyle/>
                    <a:p>
                      <a:endParaRPr lang="en-US" sz="1600" dirty="0">
                        <a:solidFill>
                          <a:schemeClr val="bg1"/>
                        </a:solidFill>
                        <a:latin typeface="Arial Black" panose="020B0A04020102020204" pitchFamily="34" charset="0"/>
                      </a:endParaRPr>
                    </a:p>
                  </a:txBody>
                  <a:tcPr marL="86481" marR="86481" marT="43240" marB="43240">
                    <a:lnB w="12700" cap="flat" cmpd="sng" algn="ctr">
                      <a:solidFill>
                        <a:srgbClr val="000000"/>
                      </a:solidFill>
                      <a:prstDash val="solid"/>
                      <a:round/>
                      <a:headEnd type="none" w="med" len="med"/>
                      <a:tailEnd type="none" w="med" len="med"/>
                    </a:lnB>
                    <a:solidFill>
                      <a:schemeClr val="tx2"/>
                    </a:solidFill>
                  </a:tcPr>
                </a:tc>
                <a:tc>
                  <a:txBody>
                    <a:bodyPr/>
                    <a:lstStyle/>
                    <a:p>
                      <a:endParaRPr lang="en-US" sz="1600">
                        <a:solidFill>
                          <a:schemeClr val="bg1"/>
                        </a:solidFill>
                        <a:latin typeface="Arial Black" panose="020B0A04020102020204" pitchFamily="34" charset="0"/>
                      </a:endParaRPr>
                    </a:p>
                  </a:txBody>
                  <a:tcPr marL="86481" marR="86481" marT="43240" marB="43240">
                    <a:lnB w="12700" cap="flat" cmpd="sng" algn="ctr">
                      <a:solidFill>
                        <a:srgbClr val="000000"/>
                      </a:solidFill>
                      <a:prstDash val="solid"/>
                      <a:round/>
                      <a:headEnd type="none" w="med" len="med"/>
                      <a:tailEnd type="none" w="med" len="med"/>
                    </a:lnB>
                  </a:tcPr>
                </a:tc>
                <a:tc>
                  <a:txBody>
                    <a:bodyPr/>
                    <a:lstStyle/>
                    <a:p>
                      <a:endParaRPr lang="en-US" sz="1600">
                        <a:solidFill>
                          <a:schemeClr val="bg1"/>
                        </a:solidFill>
                        <a:latin typeface="Arial Black" panose="020B0A04020102020204" pitchFamily="34" charset="0"/>
                      </a:endParaRPr>
                    </a:p>
                  </a:txBody>
                  <a:tcPr marL="86481" marR="86481" marT="43240" marB="43240">
                    <a:lnB w="12700" cap="flat" cmpd="sng" algn="ctr">
                      <a:solidFill>
                        <a:srgbClr val="000000"/>
                      </a:solidFill>
                      <a:prstDash val="solid"/>
                      <a:round/>
                      <a:headEnd type="none" w="med" len="med"/>
                      <a:tailEnd type="none" w="med" len="med"/>
                    </a:lnB>
                  </a:tcPr>
                </a:tc>
                <a:tc>
                  <a:txBody>
                    <a:bodyPr/>
                    <a:lstStyle/>
                    <a:p>
                      <a:endParaRPr lang="en-US" sz="1600">
                        <a:solidFill>
                          <a:schemeClr val="bg1"/>
                        </a:solidFill>
                        <a:latin typeface="Arial Black" panose="020B0A04020102020204" pitchFamily="34" charset="0"/>
                      </a:endParaRPr>
                    </a:p>
                  </a:txBody>
                  <a:tcPr marL="86481" marR="86481" marT="43240" marB="43240">
                    <a:lnB w="12700" cap="flat" cmpd="sng" algn="ctr">
                      <a:solidFill>
                        <a:srgbClr val="000000"/>
                      </a:solidFill>
                      <a:prstDash val="solid"/>
                      <a:round/>
                      <a:headEnd type="none" w="med" len="med"/>
                      <a:tailEnd type="none" w="med" len="med"/>
                    </a:lnB>
                  </a:tcPr>
                </a:tc>
                <a:tc>
                  <a:txBody>
                    <a:bodyPr/>
                    <a:lstStyle/>
                    <a:p>
                      <a:endParaRPr lang="en-US" sz="1600">
                        <a:solidFill>
                          <a:schemeClr val="bg1"/>
                        </a:solidFill>
                        <a:latin typeface="Arial Black" panose="020B0A04020102020204" pitchFamily="34" charset="0"/>
                      </a:endParaRPr>
                    </a:p>
                  </a:txBody>
                  <a:tcPr marL="86481" marR="86481" marT="43240" marB="43240">
                    <a:lnB w="12700" cap="flat" cmpd="sng" algn="ctr">
                      <a:solidFill>
                        <a:srgbClr val="000000"/>
                      </a:solidFill>
                      <a:prstDash val="solid"/>
                      <a:round/>
                      <a:headEnd type="none" w="med" len="med"/>
                      <a:tailEnd type="none" w="med" len="med"/>
                    </a:lnB>
                  </a:tcPr>
                </a:tc>
              </a:tr>
              <a:tr h="1508010">
                <a:tc>
                  <a:txBody>
                    <a:bodyPr/>
                    <a:lstStyle/>
                    <a:p>
                      <a:pPr marL="0" marR="0" algn="just">
                        <a:lnSpc>
                          <a:spcPct val="150000"/>
                        </a:lnSpc>
                        <a:spcBef>
                          <a:spcPts val="0"/>
                        </a:spcBef>
                        <a:spcAft>
                          <a:spcPts val="0"/>
                        </a:spcAft>
                      </a:pPr>
                      <a:endParaRPr lang="en-US" sz="160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a:solidFill>
                            <a:schemeClr val="bg1"/>
                          </a:solidFill>
                          <a:latin typeface="Arial Black" panose="020B0A04020102020204" pitchFamily="34" charset="0"/>
                          <a:ea typeface="Calibri" panose="020F0502020204030204"/>
                          <a:cs typeface="Times New Roman" panose="02020603050405020304"/>
                        </a:rPr>
                        <a:t>1</a:t>
                      </a:r>
                      <a:endParaRPr lang="en-US" sz="1600">
                        <a:solidFill>
                          <a:schemeClr val="bg1"/>
                        </a:solidFill>
                        <a:latin typeface="Arial Black" panose="020B0A04020102020204" pitchFamily="34" charset="0"/>
                        <a:ea typeface="Calibri" panose="020F0502020204030204"/>
                        <a:cs typeface="Times New Roman" panose="02020603050405020304"/>
                      </a:endParaRPr>
                    </a:p>
                  </a:txBody>
                  <a:tcPr marL="64861" marR="64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2</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4861" marR="64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60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a:solidFill>
                            <a:schemeClr val="bg1"/>
                          </a:solidFill>
                          <a:latin typeface="Arial Black" panose="020B0A04020102020204" pitchFamily="34" charset="0"/>
                          <a:ea typeface="Calibri" panose="020F0502020204030204"/>
                          <a:cs typeface="Times New Roman" panose="02020603050405020304"/>
                        </a:rPr>
                        <a:t>3</a:t>
                      </a:r>
                      <a:endParaRPr lang="en-US" sz="1600">
                        <a:solidFill>
                          <a:schemeClr val="bg1"/>
                        </a:solidFill>
                        <a:latin typeface="Arial Black" panose="020B0A04020102020204" pitchFamily="34" charset="0"/>
                        <a:ea typeface="Calibri" panose="020F0502020204030204"/>
                        <a:cs typeface="Times New Roman" panose="02020603050405020304"/>
                      </a:endParaRPr>
                    </a:p>
                  </a:txBody>
                  <a:tcPr marL="64861" marR="64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4</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4861" marR="64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First</a:t>
                      </a: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frame</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4861" marR="64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just">
                        <a:lnSpc>
                          <a:spcPct val="150000"/>
                        </a:lnSpc>
                        <a:spcBef>
                          <a:spcPts val="0"/>
                        </a:spcBef>
                        <a:spcAft>
                          <a:spcPts val="0"/>
                        </a:spcAft>
                      </a:pPr>
                      <a:endParaRPr lang="en-US" sz="160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a:solidFill>
                            <a:schemeClr val="bg1"/>
                          </a:solidFill>
                          <a:latin typeface="Arial Black" panose="020B0A04020102020204" pitchFamily="34" charset="0"/>
                          <a:ea typeface="Calibri" panose="020F0502020204030204"/>
                          <a:cs typeface="Times New Roman" panose="02020603050405020304"/>
                        </a:rPr>
                        <a:t>5</a:t>
                      </a:r>
                      <a:endParaRPr lang="en-US" sz="1600">
                        <a:solidFill>
                          <a:schemeClr val="bg1"/>
                        </a:solidFill>
                        <a:latin typeface="Arial Black" panose="020B0A04020102020204" pitchFamily="34" charset="0"/>
                        <a:ea typeface="Calibri" panose="020F0502020204030204"/>
                        <a:cs typeface="Times New Roman" panose="02020603050405020304"/>
                      </a:endParaRPr>
                    </a:p>
                  </a:txBody>
                  <a:tcPr marL="64861" marR="64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6</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4861" marR="64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7</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4861" marR="64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8</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4861" marR="648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0113" name="Rectangle 1"/>
          <p:cNvSpPr>
            <a:spLocks noChangeArrowheads="1"/>
          </p:cNvSpPr>
          <p:nvPr/>
        </p:nvSpPr>
        <p:spPr bwMode="auto">
          <a:xfrm>
            <a:off x="0" y="0"/>
            <a:ext cx="9144000" cy="45720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p:txBody>
      </p:sp>
      <p:graphicFrame>
        <p:nvGraphicFramePr>
          <p:cNvPr id="8" name="Table 7"/>
          <p:cNvGraphicFramePr>
            <a:graphicFrameLocks noGrp="1"/>
          </p:cNvGraphicFramePr>
          <p:nvPr/>
        </p:nvGraphicFramePr>
        <p:xfrm>
          <a:off x="609602" y="3962400"/>
          <a:ext cx="7696197" cy="2667000"/>
        </p:xfrm>
        <a:graphic>
          <a:graphicData uri="http://schemas.openxmlformats.org/drawingml/2006/table">
            <a:tbl>
              <a:tblPr/>
              <a:tblGrid>
                <a:gridCol w="761998"/>
                <a:gridCol w="838200"/>
                <a:gridCol w="838200"/>
                <a:gridCol w="838200"/>
                <a:gridCol w="762000"/>
                <a:gridCol w="914400"/>
                <a:gridCol w="685800"/>
                <a:gridCol w="685800"/>
                <a:gridCol w="685800"/>
                <a:gridCol w="685799"/>
              </a:tblGrid>
              <a:tr h="680450">
                <a:tc>
                  <a:txBody>
                    <a:bodyPr/>
                    <a:lstStyle/>
                    <a:p>
                      <a:pPr marL="0" marR="0">
                        <a:lnSpc>
                          <a:spcPct val="115000"/>
                        </a:lnSpc>
                        <a:spcBef>
                          <a:spcPts val="0"/>
                        </a:spcBef>
                        <a:spcAft>
                          <a:spcPts val="0"/>
                        </a:spcAft>
                      </a:pPr>
                      <a:endParaRPr lang="en-US" sz="1400" dirty="0">
                        <a:solidFill>
                          <a:schemeClr val="bg1"/>
                        </a:solidFill>
                        <a:latin typeface="Arial Black" panose="020B0A04020102020204" pitchFamily="34" charset="0"/>
                        <a:ea typeface="Calibri" panose="020F0502020204030204"/>
                        <a:cs typeface="Times New Roman" panose="02020603050405020304"/>
                      </a:endParaRPr>
                    </a:p>
                  </a:txBody>
                  <a:tcPr marL="60968" marR="609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400" dirty="0">
                        <a:solidFill>
                          <a:schemeClr val="bg1"/>
                        </a:solidFill>
                        <a:latin typeface="Arial Black" panose="020B0A04020102020204" pitchFamily="34" charset="0"/>
                      </a:endParaRPr>
                    </a:p>
                  </a:txBody>
                  <a:tcPr marL="81291" marR="81291" marT="40646" marB="40646">
                    <a:lnL w="12700" cap="flat" cmpd="sng" algn="ctr">
                      <a:solidFill>
                        <a:srgbClr val="000000"/>
                      </a:solidFill>
                      <a:prstDash val="solid"/>
                      <a:round/>
                      <a:headEnd type="none" w="med" len="med"/>
                      <a:tailEnd type="none" w="med" len="med"/>
                    </a:lnL>
                    <a:lnB w="12700" cap="flat" cmpd="sng" algn="ctr">
                      <a:solidFill>
                        <a:srgbClr val="000000"/>
                      </a:solidFill>
                      <a:prstDash val="solid"/>
                      <a:round/>
                      <a:headEnd type="none" w="med" len="med"/>
                      <a:tailEnd type="none" w="med" len="med"/>
                    </a:lnB>
                  </a:tcPr>
                </a:tc>
                <a:tc>
                  <a:txBody>
                    <a:bodyPr/>
                    <a:lstStyle/>
                    <a:p>
                      <a:endParaRPr lang="en-US" sz="1400">
                        <a:solidFill>
                          <a:schemeClr val="bg1"/>
                        </a:solidFill>
                        <a:latin typeface="Arial Black" panose="020B0A04020102020204" pitchFamily="34" charset="0"/>
                      </a:endParaRPr>
                    </a:p>
                  </a:txBody>
                  <a:tcPr marL="81291" marR="81291" marT="40646" marB="40646">
                    <a:lnB w="12700" cap="flat" cmpd="sng" algn="ctr">
                      <a:solidFill>
                        <a:srgbClr val="000000"/>
                      </a:solidFill>
                      <a:prstDash val="solid"/>
                      <a:round/>
                      <a:headEnd type="none" w="med" len="med"/>
                      <a:tailEnd type="none" w="med" len="med"/>
                    </a:lnB>
                  </a:tcPr>
                </a:tc>
                <a:tc>
                  <a:txBody>
                    <a:bodyPr/>
                    <a:lstStyle/>
                    <a:p>
                      <a:endParaRPr lang="en-US" sz="1400">
                        <a:solidFill>
                          <a:schemeClr val="bg1"/>
                        </a:solidFill>
                        <a:latin typeface="Arial Black" panose="020B0A04020102020204" pitchFamily="34" charset="0"/>
                      </a:endParaRPr>
                    </a:p>
                  </a:txBody>
                  <a:tcPr marL="81291" marR="81291" marT="40646" marB="40646">
                    <a:lnB w="12700" cap="flat" cmpd="sng" algn="ctr">
                      <a:solidFill>
                        <a:srgbClr val="000000"/>
                      </a:solidFill>
                      <a:prstDash val="solid"/>
                      <a:round/>
                      <a:headEnd type="none" w="med" len="med"/>
                      <a:tailEnd type="none" w="med" len="med"/>
                    </a:lnB>
                  </a:tcPr>
                </a:tc>
                <a:tc>
                  <a:txBody>
                    <a:bodyPr/>
                    <a:lstStyle/>
                    <a:p>
                      <a:endParaRPr lang="en-US" sz="1400" dirty="0">
                        <a:solidFill>
                          <a:schemeClr val="bg1"/>
                        </a:solidFill>
                        <a:latin typeface="Arial Black" panose="020B0A04020102020204" pitchFamily="34" charset="0"/>
                      </a:endParaRPr>
                    </a:p>
                  </a:txBody>
                  <a:tcPr marL="81291" marR="81291" marT="40646" marB="40646">
                    <a:lnB w="12700" cap="flat" cmpd="sng" algn="ctr">
                      <a:solidFill>
                        <a:srgbClr val="000000"/>
                      </a:solidFill>
                      <a:prstDash val="solid"/>
                      <a:round/>
                      <a:headEnd type="none" w="med" len="med"/>
                      <a:tailEnd type="none" w="med" len="med"/>
                    </a:lnB>
                    <a:solidFill>
                      <a:schemeClr val="tx2"/>
                    </a:solidFill>
                  </a:tcPr>
                </a:tc>
                <a:tc>
                  <a:txBody>
                    <a:bodyPr/>
                    <a:lstStyle/>
                    <a:p>
                      <a:endParaRPr lang="en-US" sz="1400" dirty="0">
                        <a:solidFill>
                          <a:schemeClr val="bg1"/>
                        </a:solidFill>
                        <a:latin typeface="Arial Black" panose="020B0A04020102020204" pitchFamily="34" charset="0"/>
                      </a:endParaRPr>
                    </a:p>
                  </a:txBody>
                  <a:tcPr marL="81291" marR="81291" marT="40646" marB="40646">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endParaRPr lang="en-US" sz="1400">
                        <a:solidFill>
                          <a:schemeClr val="bg1"/>
                        </a:solidFill>
                        <a:latin typeface="Arial Black" panose="020B0A04020102020204" pitchFamily="34" charset="0"/>
                      </a:endParaRPr>
                    </a:p>
                  </a:txBody>
                  <a:tcPr marL="81291" marR="81291" marT="40646" marB="40646">
                    <a:lnB w="12700" cap="flat" cmpd="sng" algn="ctr">
                      <a:solidFill>
                        <a:srgbClr val="000000"/>
                      </a:solidFill>
                      <a:prstDash val="solid"/>
                      <a:round/>
                      <a:headEnd type="none" w="med" len="med"/>
                      <a:tailEnd type="none" w="med" len="med"/>
                    </a:lnB>
                  </a:tcPr>
                </a:tc>
                <a:tc>
                  <a:txBody>
                    <a:bodyPr/>
                    <a:lstStyle/>
                    <a:p>
                      <a:endParaRPr lang="en-US" sz="1400">
                        <a:solidFill>
                          <a:schemeClr val="bg1"/>
                        </a:solidFill>
                        <a:latin typeface="Arial Black" panose="020B0A04020102020204" pitchFamily="34" charset="0"/>
                      </a:endParaRPr>
                    </a:p>
                  </a:txBody>
                  <a:tcPr marL="81291" marR="81291" marT="40646" marB="40646">
                    <a:lnB w="12700" cap="flat" cmpd="sng" algn="ctr">
                      <a:solidFill>
                        <a:srgbClr val="000000"/>
                      </a:solidFill>
                      <a:prstDash val="solid"/>
                      <a:round/>
                      <a:headEnd type="none" w="med" len="med"/>
                      <a:tailEnd type="none" w="med" len="med"/>
                    </a:lnB>
                  </a:tcPr>
                </a:tc>
                <a:tc>
                  <a:txBody>
                    <a:bodyPr/>
                    <a:lstStyle/>
                    <a:p>
                      <a:endParaRPr lang="en-US" sz="1400">
                        <a:solidFill>
                          <a:schemeClr val="bg1"/>
                        </a:solidFill>
                        <a:latin typeface="Arial Black" panose="020B0A04020102020204" pitchFamily="34" charset="0"/>
                      </a:endParaRPr>
                    </a:p>
                  </a:txBody>
                  <a:tcPr marL="81291" marR="81291" marT="40646" marB="40646">
                    <a:lnB w="12700" cap="flat" cmpd="sng" algn="ctr">
                      <a:solidFill>
                        <a:srgbClr val="000000"/>
                      </a:solidFill>
                      <a:prstDash val="solid"/>
                      <a:round/>
                      <a:headEnd type="none" w="med" len="med"/>
                      <a:tailEnd type="none" w="med" len="med"/>
                    </a:lnB>
                  </a:tcPr>
                </a:tc>
                <a:tc>
                  <a:txBody>
                    <a:bodyPr/>
                    <a:lstStyle/>
                    <a:p>
                      <a:endParaRPr lang="en-US" sz="1400">
                        <a:solidFill>
                          <a:schemeClr val="bg1"/>
                        </a:solidFill>
                        <a:latin typeface="Arial Black" panose="020B0A04020102020204" pitchFamily="34" charset="0"/>
                      </a:endParaRPr>
                    </a:p>
                  </a:txBody>
                  <a:tcPr marL="81291" marR="81291" marT="40646" marB="40646">
                    <a:lnB w="12700" cap="flat" cmpd="sng" algn="ctr">
                      <a:solidFill>
                        <a:srgbClr val="000000"/>
                      </a:solidFill>
                      <a:prstDash val="solid"/>
                      <a:round/>
                      <a:headEnd type="none" w="med" len="med"/>
                      <a:tailEnd type="none" w="med" len="med"/>
                    </a:lnB>
                  </a:tcPr>
                </a:tc>
              </a:tr>
              <a:tr h="1986550">
                <a:tc>
                  <a:txBody>
                    <a:bodyPr/>
                    <a:lstStyle/>
                    <a:p>
                      <a:pPr marL="0" marR="0" algn="just">
                        <a:lnSpc>
                          <a:spcPct val="150000"/>
                        </a:lnSpc>
                        <a:spcBef>
                          <a:spcPts val="0"/>
                        </a:spcBef>
                        <a:spcAft>
                          <a:spcPts val="0"/>
                        </a:spcAft>
                      </a:pPr>
                      <a:endParaRPr lang="en-US" sz="140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400">
                          <a:solidFill>
                            <a:schemeClr val="bg1"/>
                          </a:solidFill>
                          <a:latin typeface="Arial Black" panose="020B0A04020102020204" pitchFamily="34" charset="0"/>
                          <a:ea typeface="Calibri" panose="020F0502020204030204"/>
                          <a:cs typeface="Times New Roman" panose="02020603050405020304"/>
                        </a:rPr>
                        <a:t>1</a:t>
                      </a:r>
                      <a:endParaRPr lang="en-US" sz="1400">
                        <a:solidFill>
                          <a:schemeClr val="bg1"/>
                        </a:solidFill>
                        <a:latin typeface="Arial Black" panose="020B0A04020102020204" pitchFamily="34" charset="0"/>
                        <a:ea typeface="Calibri" panose="020F0502020204030204"/>
                        <a:cs typeface="Times New Roman" panose="02020603050405020304"/>
                      </a:endParaRPr>
                    </a:p>
                  </a:txBody>
                  <a:tcPr marL="60968" marR="609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40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400">
                          <a:solidFill>
                            <a:schemeClr val="bg1"/>
                          </a:solidFill>
                          <a:latin typeface="Arial Black" panose="020B0A04020102020204" pitchFamily="34" charset="0"/>
                          <a:ea typeface="Calibri" panose="020F0502020204030204"/>
                          <a:cs typeface="Times New Roman" panose="02020603050405020304"/>
                        </a:rPr>
                        <a:t>2</a:t>
                      </a:r>
                      <a:endParaRPr lang="en-US" sz="1400">
                        <a:solidFill>
                          <a:schemeClr val="bg1"/>
                        </a:solidFill>
                        <a:latin typeface="Arial Black" panose="020B0A04020102020204" pitchFamily="34" charset="0"/>
                        <a:ea typeface="Calibri" panose="020F0502020204030204"/>
                        <a:cs typeface="Times New Roman" panose="02020603050405020304"/>
                      </a:endParaRPr>
                    </a:p>
                  </a:txBody>
                  <a:tcPr marL="60968" marR="609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4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400" dirty="0">
                          <a:solidFill>
                            <a:schemeClr val="bg1"/>
                          </a:solidFill>
                          <a:latin typeface="Arial Black" panose="020B0A04020102020204" pitchFamily="34" charset="0"/>
                          <a:ea typeface="Calibri" panose="020F0502020204030204"/>
                          <a:cs typeface="Times New Roman" panose="02020603050405020304"/>
                        </a:rPr>
                        <a:t>3</a:t>
                      </a:r>
                      <a:endParaRPr lang="en-US" sz="1400" dirty="0">
                        <a:solidFill>
                          <a:schemeClr val="bg1"/>
                        </a:solidFill>
                        <a:latin typeface="Arial Black" panose="020B0A04020102020204" pitchFamily="34" charset="0"/>
                        <a:ea typeface="Calibri" panose="020F0502020204030204"/>
                        <a:cs typeface="Times New Roman" panose="02020603050405020304"/>
                      </a:endParaRPr>
                    </a:p>
                  </a:txBody>
                  <a:tcPr marL="60968" marR="609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4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400" dirty="0">
                          <a:solidFill>
                            <a:schemeClr val="bg1"/>
                          </a:solidFill>
                          <a:latin typeface="Arial Black" panose="020B0A04020102020204" pitchFamily="34" charset="0"/>
                          <a:ea typeface="Calibri" panose="020F0502020204030204"/>
                          <a:cs typeface="Times New Roman" panose="02020603050405020304"/>
                        </a:rPr>
                        <a:t>4</a:t>
                      </a:r>
                      <a:endParaRPr lang="en-US" sz="1400" dirty="0">
                        <a:solidFill>
                          <a:schemeClr val="bg1"/>
                        </a:solidFill>
                        <a:latin typeface="Arial Black" panose="020B0A04020102020204" pitchFamily="34" charset="0"/>
                        <a:ea typeface="Calibri" panose="020F0502020204030204"/>
                        <a:cs typeface="Times New Roman" panose="02020603050405020304"/>
                      </a:endParaRPr>
                    </a:p>
                  </a:txBody>
                  <a:tcPr marL="60968" marR="609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400" dirty="0">
                          <a:solidFill>
                            <a:schemeClr val="bg1"/>
                          </a:solidFill>
                          <a:latin typeface="Arial Black" panose="020B0A04020102020204" pitchFamily="34" charset="0"/>
                          <a:ea typeface="Calibri" panose="020F0502020204030204"/>
                          <a:cs typeface="Times New Roman" panose="02020603050405020304"/>
                        </a:rPr>
                        <a:t>First</a:t>
                      </a:r>
                      <a:endParaRPr lang="en-US" sz="14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400" dirty="0">
                          <a:solidFill>
                            <a:schemeClr val="bg1"/>
                          </a:solidFill>
                          <a:latin typeface="Arial Black" panose="020B0A04020102020204" pitchFamily="34" charset="0"/>
                          <a:ea typeface="Calibri" panose="020F0502020204030204"/>
                          <a:cs typeface="Times New Roman" panose="02020603050405020304"/>
                        </a:rPr>
                        <a:t>frame</a:t>
                      </a:r>
                      <a:endParaRPr lang="en-US" sz="1400" dirty="0">
                        <a:solidFill>
                          <a:schemeClr val="bg1"/>
                        </a:solidFill>
                        <a:latin typeface="Arial Black" panose="020B0A04020102020204" pitchFamily="34" charset="0"/>
                        <a:ea typeface="Calibri" panose="020F0502020204030204"/>
                        <a:cs typeface="Times New Roman" panose="02020603050405020304"/>
                      </a:endParaRPr>
                    </a:p>
                  </a:txBody>
                  <a:tcPr marL="60968" marR="609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just">
                        <a:lnSpc>
                          <a:spcPct val="150000"/>
                        </a:lnSpc>
                        <a:spcBef>
                          <a:spcPts val="0"/>
                        </a:spcBef>
                        <a:spcAft>
                          <a:spcPts val="0"/>
                        </a:spcAft>
                      </a:pPr>
                      <a:r>
                        <a:rPr lang="en-US" sz="1400">
                          <a:solidFill>
                            <a:schemeClr val="bg1"/>
                          </a:solidFill>
                          <a:latin typeface="Arial Black" panose="020B0A04020102020204" pitchFamily="34" charset="0"/>
                          <a:ea typeface="Calibri" panose="020F0502020204030204"/>
                          <a:cs typeface="Times New Roman" panose="02020603050405020304"/>
                        </a:rPr>
                        <a:t>Second</a:t>
                      </a:r>
                      <a:endParaRPr lang="en-US" sz="140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400">
                          <a:solidFill>
                            <a:schemeClr val="bg1"/>
                          </a:solidFill>
                          <a:latin typeface="Arial Black" panose="020B0A04020102020204" pitchFamily="34" charset="0"/>
                          <a:ea typeface="Calibri" panose="020F0502020204030204"/>
                          <a:cs typeface="Times New Roman" panose="02020603050405020304"/>
                        </a:rPr>
                        <a:t>Frame</a:t>
                      </a:r>
                      <a:endParaRPr lang="en-US" sz="1400">
                        <a:solidFill>
                          <a:schemeClr val="bg1"/>
                        </a:solidFill>
                        <a:latin typeface="Arial Black" panose="020B0A04020102020204" pitchFamily="34" charset="0"/>
                        <a:ea typeface="Calibri" panose="020F0502020204030204"/>
                        <a:cs typeface="Times New Roman" panose="02020603050405020304"/>
                      </a:endParaRPr>
                    </a:p>
                  </a:txBody>
                  <a:tcPr marL="60968" marR="609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0" marR="0" algn="just">
                        <a:lnSpc>
                          <a:spcPct val="150000"/>
                        </a:lnSpc>
                        <a:spcBef>
                          <a:spcPts val="0"/>
                        </a:spcBef>
                        <a:spcAft>
                          <a:spcPts val="0"/>
                        </a:spcAft>
                      </a:pPr>
                      <a:endParaRPr lang="en-US" sz="14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400" dirty="0">
                          <a:solidFill>
                            <a:schemeClr val="bg1"/>
                          </a:solidFill>
                          <a:latin typeface="Arial Black" panose="020B0A04020102020204" pitchFamily="34" charset="0"/>
                          <a:ea typeface="Calibri" panose="020F0502020204030204"/>
                          <a:cs typeface="Times New Roman" panose="02020603050405020304"/>
                        </a:rPr>
                        <a:t>5</a:t>
                      </a:r>
                      <a:endParaRPr lang="en-US" sz="1400" dirty="0">
                        <a:solidFill>
                          <a:schemeClr val="bg1"/>
                        </a:solidFill>
                        <a:latin typeface="Arial Black" panose="020B0A04020102020204" pitchFamily="34" charset="0"/>
                        <a:ea typeface="Calibri" panose="020F0502020204030204"/>
                        <a:cs typeface="Times New Roman" panose="02020603050405020304"/>
                      </a:endParaRPr>
                    </a:p>
                  </a:txBody>
                  <a:tcPr marL="60968" marR="609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4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400" dirty="0">
                          <a:solidFill>
                            <a:schemeClr val="bg1"/>
                          </a:solidFill>
                          <a:latin typeface="Arial Black" panose="020B0A04020102020204" pitchFamily="34" charset="0"/>
                          <a:ea typeface="Calibri" panose="020F0502020204030204"/>
                          <a:cs typeface="Times New Roman" panose="02020603050405020304"/>
                        </a:rPr>
                        <a:t>6</a:t>
                      </a:r>
                      <a:endParaRPr lang="en-US" sz="1400" dirty="0">
                        <a:solidFill>
                          <a:schemeClr val="bg1"/>
                        </a:solidFill>
                        <a:latin typeface="Arial Black" panose="020B0A04020102020204" pitchFamily="34" charset="0"/>
                        <a:ea typeface="Calibri" panose="020F0502020204030204"/>
                        <a:cs typeface="Times New Roman" panose="02020603050405020304"/>
                      </a:endParaRPr>
                    </a:p>
                  </a:txBody>
                  <a:tcPr marL="60968" marR="609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4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400" dirty="0">
                          <a:solidFill>
                            <a:schemeClr val="bg1"/>
                          </a:solidFill>
                          <a:latin typeface="Arial Black" panose="020B0A04020102020204" pitchFamily="34" charset="0"/>
                          <a:ea typeface="Calibri" panose="020F0502020204030204"/>
                          <a:cs typeface="Times New Roman" panose="02020603050405020304"/>
                        </a:rPr>
                        <a:t>7</a:t>
                      </a:r>
                      <a:endParaRPr lang="en-US" sz="1400" dirty="0">
                        <a:solidFill>
                          <a:schemeClr val="bg1"/>
                        </a:solidFill>
                        <a:latin typeface="Arial Black" panose="020B0A04020102020204" pitchFamily="34" charset="0"/>
                        <a:ea typeface="Calibri" panose="020F0502020204030204"/>
                        <a:cs typeface="Times New Roman" panose="02020603050405020304"/>
                      </a:endParaRPr>
                    </a:p>
                  </a:txBody>
                  <a:tcPr marL="60968" marR="609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14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400" dirty="0">
                          <a:solidFill>
                            <a:schemeClr val="bg1"/>
                          </a:solidFill>
                          <a:latin typeface="Arial Black" panose="020B0A04020102020204" pitchFamily="34" charset="0"/>
                          <a:ea typeface="Calibri" panose="020F0502020204030204"/>
                          <a:cs typeface="Times New Roman" panose="02020603050405020304"/>
                        </a:rPr>
                        <a:t>8</a:t>
                      </a:r>
                      <a:endParaRPr lang="en-US" sz="1400" dirty="0">
                        <a:solidFill>
                          <a:schemeClr val="bg1"/>
                        </a:solidFill>
                        <a:latin typeface="Arial Black" panose="020B0A04020102020204" pitchFamily="34" charset="0"/>
                        <a:ea typeface="Calibri" panose="020F0502020204030204"/>
                        <a:cs typeface="Times New Roman" panose="02020603050405020304"/>
                      </a:endParaRPr>
                    </a:p>
                  </a:txBody>
                  <a:tcPr marL="60968" marR="609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0114" name="Rectangle 2"/>
          <p:cNvSpPr>
            <a:spLocks noChangeArrowheads="1"/>
          </p:cNvSpPr>
          <p:nvPr/>
        </p:nvSpPr>
        <p:spPr bwMode="auto">
          <a:xfrm>
            <a:off x="0" y="0"/>
            <a:ext cx="9144000" cy="45720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GB" dirty="0" smtClean="0">
                <a:solidFill>
                  <a:schemeClr val="bg2"/>
                </a:solidFill>
                <a:latin typeface="Arial Black" panose="020B0A04020102020204" pitchFamily="34" charset="0"/>
              </a:rPr>
              <a:t>Cont’d – objective 2</a:t>
            </a:r>
            <a:endParaRPr lang="en-US" dirty="0"/>
          </a:p>
        </p:txBody>
      </p:sp>
      <p:sp>
        <p:nvSpPr>
          <p:cNvPr id="3" name="Content Placeholder 2"/>
          <p:cNvSpPr>
            <a:spLocks noGrp="1"/>
          </p:cNvSpPr>
          <p:nvPr>
            <p:ph idx="1"/>
          </p:nvPr>
        </p:nvSpPr>
        <p:spPr>
          <a:xfrm>
            <a:off x="152400" y="762000"/>
            <a:ext cx="8763000" cy="5943600"/>
          </a:xfrm>
        </p:spPr>
        <p:txBody>
          <a:bodyPr>
            <a:normAutofit fontScale="55000" lnSpcReduction="20000"/>
          </a:bodyPr>
          <a:lstStyle/>
          <a:p>
            <a:pPr marL="0" marR="0" algn="just">
              <a:lnSpc>
                <a:spcPct val="150000"/>
              </a:lnSpc>
              <a:spcBef>
                <a:spcPts val="0"/>
              </a:spcBef>
              <a:spcAft>
                <a:spcPts val="0"/>
              </a:spcAft>
            </a:pPr>
            <a:r>
              <a:rPr lang="en-US" sz="2900" dirty="0" smtClean="0">
                <a:solidFill>
                  <a:schemeClr val="bg1"/>
                </a:solidFill>
                <a:latin typeface="Arial Black" panose="020B0A04020102020204" pitchFamily="34" charset="0"/>
                <a:ea typeface="Calibri" panose="020F0502020204030204"/>
                <a:cs typeface="Times New Roman" panose="02020603050405020304"/>
              </a:rPr>
              <a:t>Frames will be numbered going left to right when standing at entrance of the hives.</a:t>
            </a:r>
            <a:endParaRPr lang="en-US" sz="2900" dirty="0" smtClean="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buNone/>
            </a:pPr>
            <a:endParaRPr lang="en-US" sz="2900" dirty="0" smtClean="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2900" dirty="0" smtClean="0">
                <a:solidFill>
                  <a:schemeClr val="bg1"/>
                </a:solidFill>
                <a:latin typeface="Arial Black" panose="020B0A04020102020204" pitchFamily="34" charset="0"/>
                <a:ea typeface="Calibri" panose="020F0502020204030204"/>
                <a:cs typeface="Times New Roman" panose="02020603050405020304"/>
              </a:rPr>
              <a:t>Seven days after the first insertion, frame two will be removed, all the frames except the first will be inserted frame will be shifted over and second research frame(treatment control will be inserted in between the first frame and the sixth frame.</a:t>
            </a:r>
            <a:endParaRPr lang="en-US" sz="2900" dirty="0" smtClean="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endParaRPr lang="en-US" sz="2900" dirty="0" smtClean="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2900" dirty="0" smtClean="0">
                <a:solidFill>
                  <a:schemeClr val="bg1"/>
                </a:solidFill>
                <a:latin typeface="Arial Black" panose="020B0A04020102020204" pitchFamily="34" charset="0"/>
                <a:ea typeface="Calibri" panose="020F0502020204030204"/>
                <a:cs typeface="Times New Roman" panose="02020603050405020304"/>
              </a:rPr>
              <a:t>Seven days  after, second  frame will be inserted in the fifth frame position (figure 4). Twelve days after a frame will be inserted will be removed and inspected. If it will be fully capped with drone larvae, then will be removed. If not, it will be left in hive and checked at a later date.</a:t>
            </a:r>
            <a:endParaRPr lang="en-US" sz="2900" dirty="0" smtClean="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endParaRPr lang="en-US" sz="2900" dirty="0" smtClean="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2900" dirty="0" smtClean="0">
                <a:solidFill>
                  <a:schemeClr val="bg1"/>
                </a:solidFill>
                <a:latin typeface="Arial Black" panose="020B0A04020102020204" pitchFamily="34" charset="0"/>
                <a:ea typeface="Calibri" panose="020F0502020204030204"/>
                <a:cs typeface="Times New Roman" panose="02020603050405020304"/>
              </a:rPr>
              <a:t> In this case no frame will be left in the colony for more than twenty days(figure 1). The timeline of when frames will be inserted or removed, and when alcohol washes will be conducted.</a:t>
            </a:r>
            <a:endParaRPr lang="en-US" sz="2900" dirty="0" smtClean="0">
              <a:solidFill>
                <a:schemeClr val="bg1"/>
              </a:solidFill>
              <a:latin typeface="Arial Black" panose="020B0A04020102020204" pitchFamily="34" charset="0"/>
              <a:ea typeface="Calibri" panose="020F0502020204030204"/>
              <a:cs typeface="Times New Roman" panose="02020603050405020304"/>
            </a:endParaRPr>
          </a:p>
          <a:p>
            <a:endParaRPr lang="en-US" dirty="0"/>
          </a:p>
        </p:txBody>
      </p:sp>
      <p:sp>
        <p:nvSpPr>
          <p:cNvPr id="4" name="Date Placeholder 3"/>
          <p:cNvSpPr>
            <a:spLocks noGrp="1"/>
          </p:cNvSpPr>
          <p:nvPr>
            <p:ph type="dt" sz="half" idx="10"/>
          </p:nvPr>
        </p:nvSpPr>
        <p:spPr/>
        <p:txBody>
          <a:bodyPr/>
          <a:lstStyle/>
          <a:p>
            <a:fld id="{0E2C3AEA-E41D-429B-B1DE-A7B7822B4330}" type="datetime2">
              <a:rPr lang="en-US" smtClean="0"/>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GB" sz="3600" dirty="0" smtClean="0">
                <a:solidFill>
                  <a:schemeClr val="bg2"/>
                </a:solidFill>
                <a:latin typeface="Arial Black" panose="020B0A04020102020204" pitchFamily="34" charset="0"/>
              </a:rPr>
              <a:t>Cont’d – objective 2(3 sampling)</a:t>
            </a:r>
            <a:endParaRPr lang="en-US" sz="3600" dirty="0"/>
          </a:p>
        </p:txBody>
      </p:sp>
      <p:sp>
        <p:nvSpPr>
          <p:cNvPr id="4" name="Date Placeholder 3"/>
          <p:cNvSpPr>
            <a:spLocks noGrp="1"/>
          </p:cNvSpPr>
          <p:nvPr>
            <p:ph type="dt" sz="half" idx="10"/>
          </p:nvPr>
        </p:nvSpPr>
        <p:spPr/>
        <p:txBody>
          <a:bodyPr/>
          <a:lstStyle/>
          <a:p>
            <a:fld id="{0E2C3AEA-E41D-429B-B1DE-A7B7822B4330}" type="datetime2">
              <a:rPr lang="en-US" smtClean="0"/>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graphicFrame>
        <p:nvGraphicFramePr>
          <p:cNvPr id="6" name="Table 5"/>
          <p:cNvGraphicFramePr>
            <a:graphicFrameLocks noGrp="1"/>
          </p:cNvGraphicFramePr>
          <p:nvPr/>
        </p:nvGraphicFramePr>
        <p:xfrm>
          <a:off x="304797" y="1143000"/>
          <a:ext cx="8610602" cy="5486400"/>
        </p:xfrm>
        <a:graphic>
          <a:graphicData uri="http://schemas.openxmlformats.org/drawingml/2006/table">
            <a:tbl>
              <a:tblPr/>
              <a:tblGrid>
                <a:gridCol w="1413981"/>
                <a:gridCol w="1577418"/>
                <a:gridCol w="1250548"/>
                <a:gridCol w="1559053"/>
                <a:gridCol w="1404801"/>
                <a:gridCol w="1404801"/>
              </a:tblGrid>
              <a:tr h="1848051">
                <a:tc>
                  <a:txBody>
                    <a:bodyPr/>
                    <a:lstStyle/>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Day 0</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Day 7</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Day 12</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600">
                          <a:solidFill>
                            <a:schemeClr val="bg1"/>
                          </a:solidFill>
                          <a:latin typeface="Arial Black" panose="020B0A04020102020204" pitchFamily="34" charset="0"/>
                          <a:ea typeface="Calibri" panose="020F0502020204030204"/>
                          <a:cs typeface="Times New Roman" panose="02020603050405020304"/>
                        </a:rPr>
                        <a:t>Day 19</a:t>
                      </a:r>
                      <a:endParaRPr lang="en-US" sz="1600">
                        <a:solidFill>
                          <a:schemeClr val="bg1"/>
                        </a:solidFill>
                        <a:latin typeface="Arial Black" panose="020B0A04020102020204" pitchFamily="34" charset="0"/>
                        <a:ea typeface="Calibri" panose="020F0502020204030204"/>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600">
                          <a:solidFill>
                            <a:schemeClr val="bg1"/>
                          </a:solidFill>
                          <a:latin typeface="Arial Black" panose="020B0A04020102020204" pitchFamily="34" charset="0"/>
                          <a:ea typeface="Calibri" panose="020F0502020204030204"/>
                          <a:cs typeface="Times New Roman" panose="02020603050405020304"/>
                        </a:rPr>
                        <a:t>Day 20</a:t>
                      </a:r>
                      <a:endParaRPr lang="en-US" sz="1600">
                        <a:solidFill>
                          <a:schemeClr val="bg1"/>
                        </a:solidFill>
                        <a:latin typeface="Arial Black" panose="020B0A04020102020204" pitchFamily="34" charset="0"/>
                        <a:ea typeface="Calibri" panose="020F0502020204030204"/>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600">
                          <a:solidFill>
                            <a:schemeClr val="bg1"/>
                          </a:solidFill>
                          <a:latin typeface="Arial Black" panose="020B0A04020102020204" pitchFamily="34" charset="0"/>
                          <a:ea typeface="Calibri" panose="020F0502020204030204"/>
                          <a:cs typeface="Times New Roman" panose="02020603050405020304"/>
                        </a:rPr>
                        <a:t>Day 27</a:t>
                      </a:r>
                      <a:endParaRPr lang="en-US" sz="1600">
                        <a:solidFill>
                          <a:schemeClr val="bg1"/>
                        </a:solidFill>
                        <a:latin typeface="Arial Black" panose="020B0A04020102020204" pitchFamily="34" charset="0"/>
                        <a:ea typeface="Calibri" panose="020F0502020204030204"/>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8349">
                <a:tc>
                  <a:txBody>
                    <a:bodyPr/>
                    <a:lstStyle/>
                    <a:p>
                      <a:pPr marL="0" marR="0" algn="just">
                        <a:lnSpc>
                          <a:spcPct val="150000"/>
                        </a:lnSpc>
                        <a:spcBef>
                          <a:spcPts val="0"/>
                        </a:spcBef>
                        <a:spcAft>
                          <a:spcPts val="0"/>
                        </a:spcAft>
                      </a:pPr>
                      <a:r>
                        <a:rPr lang="en-US" sz="1600">
                          <a:solidFill>
                            <a:schemeClr val="bg1"/>
                          </a:solidFill>
                          <a:latin typeface="Arial Black" panose="020B0A04020102020204" pitchFamily="34" charset="0"/>
                          <a:ea typeface="Calibri" panose="020F0502020204030204"/>
                          <a:cs typeface="Times New Roman" panose="02020603050405020304"/>
                        </a:rPr>
                        <a:t>First frame is inserted</a:t>
                      </a:r>
                      <a:endParaRPr lang="en-US" sz="1600">
                        <a:solidFill>
                          <a:schemeClr val="bg1"/>
                        </a:solidFill>
                        <a:latin typeface="Arial Black" panose="020B0A04020102020204" pitchFamily="34" charset="0"/>
                        <a:ea typeface="Calibri" panose="020F0502020204030204"/>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Second frame is inserted</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Check first frame</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-Check second frame. </a:t>
                      </a: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-First day to perform an alcohol wash.</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All first frames must be removed.</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-All second frames will be removed.</a:t>
                      </a:r>
                      <a:endParaRPr lang="en-US" sz="1600" dirty="0">
                        <a:solidFill>
                          <a:schemeClr val="bg1"/>
                        </a:solidFill>
                        <a:latin typeface="Arial Black" panose="020B0A04020102020204" pitchFamily="34" charset="0"/>
                        <a:ea typeface="Calibri" panose="020F0502020204030204"/>
                        <a:cs typeface="Times New Roman" panose="02020603050405020304"/>
                      </a:endParaRPr>
                    </a:p>
                    <a:p>
                      <a:pPr marL="0" marR="0" algn="just">
                        <a:lnSpc>
                          <a:spcPct val="150000"/>
                        </a:lnSpc>
                        <a:spcBef>
                          <a:spcPts val="0"/>
                        </a:spcBef>
                        <a:spcAft>
                          <a:spcPts val="0"/>
                        </a:spcAft>
                      </a:pPr>
                      <a:r>
                        <a:rPr lang="en-US" sz="1600" dirty="0">
                          <a:solidFill>
                            <a:schemeClr val="bg1"/>
                          </a:solidFill>
                          <a:latin typeface="Arial Black" panose="020B0A04020102020204" pitchFamily="34" charset="0"/>
                          <a:ea typeface="Calibri" panose="020F0502020204030204"/>
                          <a:cs typeface="Times New Roman" panose="02020603050405020304"/>
                        </a:rPr>
                        <a:t>-last day to perform an Alcohol wash.</a:t>
                      </a:r>
                      <a:endParaRPr lang="en-US" sz="1600" dirty="0">
                        <a:solidFill>
                          <a:schemeClr val="bg1"/>
                        </a:solidFill>
                        <a:latin typeface="Arial Black" panose="020B0A04020102020204" pitchFamily="34" charset="0"/>
                        <a:ea typeface="Calibri" panose="020F0502020204030204"/>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2161" name="Rectangle 1"/>
          <p:cNvSpPr>
            <a:spLocks noChangeArrowheads="1"/>
          </p:cNvSpPr>
          <p:nvPr/>
        </p:nvSpPr>
        <p:spPr bwMode="auto">
          <a:xfrm>
            <a:off x="0" y="0"/>
            <a:ext cx="9144000" cy="45720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GB" sz="3600" dirty="0" smtClean="0">
                <a:solidFill>
                  <a:schemeClr val="bg2"/>
                </a:solidFill>
                <a:latin typeface="Arial Black" panose="020B0A04020102020204" pitchFamily="34" charset="0"/>
              </a:rPr>
              <a:t>Cont’d – objective 2</a:t>
            </a:r>
            <a:endParaRPr lang="en-US" sz="3600" dirty="0"/>
          </a:p>
        </p:txBody>
      </p:sp>
      <p:sp>
        <p:nvSpPr>
          <p:cNvPr id="3" name="Content Placeholder 2"/>
          <p:cNvSpPr>
            <a:spLocks noGrp="1"/>
          </p:cNvSpPr>
          <p:nvPr>
            <p:ph idx="1"/>
          </p:nvPr>
        </p:nvSpPr>
        <p:spPr>
          <a:xfrm>
            <a:off x="228600" y="685800"/>
            <a:ext cx="8763000" cy="6172200"/>
          </a:xfrm>
        </p:spPr>
        <p:txBody>
          <a:bodyPr>
            <a:normAutofit fontScale="92500" lnSpcReduction="20000"/>
          </a:bodyPr>
          <a:lstStyle/>
          <a:p>
            <a:pPr marL="0" algn="just">
              <a:lnSpc>
                <a:spcPct val="150000"/>
              </a:lnSpc>
              <a:spcBef>
                <a:spcPts val="0"/>
              </a:spcBef>
              <a:buFont typeface="Wingdings" panose="05000000000000000000" pitchFamily="2" charset="2"/>
              <a:buChar char="q"/>
            </a:pPr>
            <a:r>
              <a:rPr lang="en-US" dirty="0" smtClean="0">
                <a:solidFill>
                  <a:srgbClr val="C0504D"/>
                </a:solidFill>
                <a:latin typeface="Times New Roman" panose="02020603050405020304"/>
                <a:ea typeface="Calibri" panose="020F0502020204030204"/>
                <a:cs typeface="Times New Roman" panose="02020603050405020304"/>
              </a:rPr>
              <a:t> </a:t>
            </a:r>
            <a:r>
              <a:rPr lang="en-US" sz="1900" dirty="0" smtClean="0">
                <a:solidFill>
                  <a:schemeClr val="bg1"/>
                </a:solidFill>
                <a:latin typeface="Arial Black" panose="020B0A04020102020204" pitchFamily="34" charset="0"/>
                <a:ea typeface="Calibri" panose="020F0502020204030204"/>
                <a:cs typeface="Times New Roman" panose="02020603050405020304"/>
              </a:rPr>
              <a:t>The insertion of frames will stagger to avoid removing too much brood from the colony at once. This will be performed on each colony before the first trial in specific month. </a:t>
            </a:r>
            <a:endParaRPr lang="en-US" sz="1900" dirty="0" smtClean="0">
              <a:solidFill>
                <a:schemeClr val="bg1"/>
              </a:solidFill>
              <a:latin typeface="Arial Black" panose="020B0A04020102020204" pitchFamily="34" charset="0"/>
              <a:ea typeface="Calibri" panose="020F0502020204030204"/>
              <a:cs typeface="Times New Roman" panose="02020603050405020304"/>
            </a:endParaRPr>
          </a:p>
          <a:p>
            <a:pPr marL="0" algn="just">
              <a:lnSpc>
                <a:spcPct val="150000"/>
              </a:lnSpc>
              <a:spcBef>
                <a:spcPts val="0"/>
              </a:spcBef>
              <a:buFont typeface="Wingdings" panose="05000000000000000000" pitchFamily="2" charset="2"/>
              <a:buChar char="q"/>
            </a:pPr>
            <a:endParaRPr lang="en-US" sz="1900" dirty="0" smtClean="0">
              <a:solidFill>
                <a:schemeClr val="bg1"/>
              </a:solidFill>
              <a:latin typeface="Arial Black" panose="020B0A04020102020204" pitchFamily="34" charset="0"/>
              <a:ea typeface="Calibri" panose="020F0502020204030204"/>
              <a:cs typeface="Times New Roman" panose="02020603050405020304"/>
            </a:endParaRPr>
          </a:p>
          <a:p>
            <a:pPr marL="0" algn="just">
              <a:lnSpc>
                <a:spcPct val="150000"/>
              </a:lnSpc>
              <a:spcBef>
                <a:spcPts val="0"/>
              </a:spcBef>
              <a:buFont typeface="Wingdings" panose="05000000000000000000" pitchFamily="2" charset="2"/>
              <a:buChar char="q"/>
            </a:pPr>
            <a:r>
              <a:rPr lang="en-US" sz="1900" dirty="0" smtClean="0">
                <a:solidFill>
                  <a:schemeClr val="bg1"/>
                </a:solidFill>
                <a:latin typeface="Arial Black" panose="020B0A04020102020204" pitchFamily="34" charset="0"/>
                <a:ea typeface="Calibri" panose="020F0502020204030204"/>
                <a:cs typeface="Times New Roman" panose="02020603050405020304"/>
              </a:rPr>
              <a:t>A trial will begin with the insertion of the first frame and end with the removal of the second frame. Three trials of cull bee brood removal will be conducted across the season.  </a:t>
            </a:r>
            <a:endParaRPr lang="en-US" sz="1900" dirty="0" smtClean="0">
              <a:solidFill>
                <a:schemeClr val="bg1"/>
              </a:solidFill>
              <a:latin typeface="Arial Black" panose="020B0A04020102020204" pitchFamily="34" charset="0"/>
              <a:ea typeface="Calibri" panose="020F0502020204030204"/>
              <a:cs typeface="Times New Roman" panose="02020603050405020304"/>
            </a:endParaRPr>
          </a:p>
          <a:p>
            <a:pPr marL="0" algn="just">
              <a:lnSpc>
                <a:spcPct val="150000"/>
              </a:lnSpc>
              <a:spcBef>
                <a:spcPts val="0"/>
              </a:spcBef>
              <a:buFont typeface="Wingdings" panose="05000000000000000000" pitchFamily="2" charset="2"/>
              <a:buChar char="q"/>
            </a:pPr>
            <a:endParaRPr lang="en-US" sz="1900" dirty="0" smtClean="0">
              <a:solidFill>
                <a:schemeClr val="bg1"/>
              </a:solidFill>
              <a:latin typeface="Arial Black" panose="020B0A04020102020204" pitchFamily="34" charset="0"/>
              <a:ea typeface="Calibri" panose="020F0502020204030204"/>
              <a:cs typeface="Times New Roman" panose="02020603050405020304"/>
            </a:endParaRPr>
          </a:p>
          <a:p>
            <a:pPr marL="0" algn="just">
              <a:lnSpc>
                <a:spcPct val="150000"/>
              </a:lnSpc>
              <a:spcBef>
                <a:spcPts val="0"/>
              </a:spcBef>
              <a:buFont typeface="Wingdings" panose="05000000000000000000" pitchFamily="2" charset="2"/>
              <a:buChar char="q"/>
            </a:pPr>
            <a:r>
              <a:rPr lang="en-US" sz="1900" dirty="0" smtClean="0">
                <a:solidFill>
                  <a:schemeClr val="bg1"/>
                </a:solidFill>
                <a:latin typeface="Arial Black" panose="020B0A04020102020204" pitchFamily="34" charset="0"/>
                <a:ea typeface="Calibri" panose="020F0502020204030204"/>
              </a:rPr>
              <a:t>Seven (7) bee hives will be visited at each apiary farm at the beginning of the season and end of the season. </a:t>
            </a:r>
            <a:endParaRPr lang="en-US" sz="1900" dirty="0" smtClean="0">
              <a:solidFill>
                <a:schemeClr val="bg1"/>
              </a:solidFill>
              <a:latin typeface="Arial Black" panose="020B0A04020102020204" pitchFamily="34" charset="0"/>
              <a:ea typeface="Calibri" panose="020F0502020204030204"/>
            </a:endParaRPr>
          </a:p>
          <a:p>
            <a:pPr marL="0" algn="just">
              <a:lnSpc>
                <a:spcPct val="150000"/>
              </a:lnSpc>
              <a:spcBef>
                <a:spcPts val="0"/>
              </a:spcBef>
              <a:buFont typeface="Wingdings" panose="05000000000000000000" pitchFamily="2" charset="2"/>
              <a:buChar char="q"/>
            </a:pPr>
            <a:endParaRPr lang="en-US" sz="1900" dirty="0" smtClean="0">
              <a:solidFill>
                <a:schemeClr val="bg1"/>
              </a:solidFill>
              <a:latin typeface="Arial Black" panose="020B0A04020102020204" pitchFamily="34" charset="0"/>
              <a:ea typeface="Calibri" panose="020F0502020204030204"/>
            </a:endParaRPr>
          </a:p>
          <a:p>
            <a:pPr marL="0" algn="just">
              <a:lnSpc>
                <a:spcPct val="150000"/>
              </a:lnSpc>
              <a:spcBef>
                <a:spcPts val="0"/>
              </a:spcBef>
              <a:buFont typeface="Wingdings" panose="05000000000000000000" pitchFamily="2" charset="2"/>
              <a:buChar char="q"/>
            </a:pPr>
            <a:r>
              <a:rPr lang="en-US" sz="1900" dirty="0" smtClean="0">
                <a:solidFill>
                  <a:schemeClr val="bg1"/>
                </a:solidFill>
                <a:latin typeface="Arial Black" panose="020B0A04020102020204" pitchFamily="34" charset="0"/>
                <a:ea typeface="Calibri" panose="020F0502020204030204"/>
              </a:rPr>
              <a:t>Beekeepers will not be asked to follow any specific beekeeping procedures, but their methods of mite control will be recorded.</a:t>
            </a:r>
            <a:endParaRPr lang="en-US" sz="1900" dirty="0" smtClean="0">
              <a:solidFill>
                <a:schemeClr val="bg1"/>
              </a:solidFill>
              <a:latin typeface="Arial Black" panose="020B0A04020102020204" pitchFamily="34" charset="0"/>
              <a:ea typeface="Calibri" panose="020F0502020204030204"/>
            </a:endParaRPr>
          </a:p>
          <a:p>
            <a:pPr marL="0" algn="just">
              <a:lnSpc>
                <a:spcPct val="150000"/>
              </a:lnSpc>
              <a:spcBef>
                <a:spcPts val="0"/>
              </a:spcBef>
              <a:buNone/>
            </a:pPr>
            <a:r>
              <a:rPr lang="en-US" sz="1900" dirty="0" smtClean="0">
                <a:solidFill>
                  <a:schemeClr val="bg1"/>
                </a:solidFill>
                <a:latin typeface="Arial Black" panose="020B0A04020102020204" pitchFamily="34" charset="0"/>
                <a:ea typeface="Calibri" panose="020F0502020204030204"/>
              </a:rPr>
              <a:t> </a:t>
            </a:r>
            <a:endParaRPr lang="en-US" sz="1900" dirty="0" smtClean="0">
              <a:solidFill>
                <a:schemeClr val="bg1"/>
              </a:solidFill>
              <a:latin typeface="Arial Black" panose="020B0A04020102020204" pitchFamily="34" charset="0"/>
              <a:ea typeface="Calibri" panose="020F0502020204030204"/>
            </a:endParaRPr>
          </a:p>
          <a:p>
            <a:pPr marL="0" algn="just">
              <a:lnSpc>
                <a:spcPct val="150000"/>
              </a:lnSpc>
              <a:spcBef>
                <a:spcPts val="0"/>
              </a:spcBef>
              <a:buFont typeface="Wingdings" panose="05000000000000000000" pitchFamily="2" charset="2"/>
              <a:buChar char="q"/>
            </a:pPr>
            <a:r>
              <a:rPr lang="en-US" sz="1900" dirty="0" smtClean="0">
                <a:solidFill>
                  <a:schemeClr val="bg1"/>
                </a:solidFill>
                <a:latin typeface="Arial Black" panose="020B0A04020102020204" pitchFamily="34" charset="0"/>
                <a:ea typeface="Calibri" panose="020F0502020204030204"/>
              </a:rPr>
              <a:t>They either treats their colonies for mites, treated with cull bee brood removal or any other methods this will set baseline study</a:t>
            </a:r>
            <a:endParaRPr lang="en-US" sz="1900" dirty="0">
              <a:solidFill>
                <a:schemeClr val="bg1"/>
              </a:solidFill>
              <a:latin typeface="Arial Black" panose="020B0A04020102020204" pitchFamily="34" charset="0"/>
            </a:endParaRPr>
          </a:p>
        </p:txBody>
      </p:sp>
      <p:sp>
        <p:nvSpPr>
          <p:cNvPr id="4" name="Date Placeholder 3"/>
          <p:cNvSpPr>
            <a:spLocks noGrp="1"/>
          </p:cNvSpPr>
          <p:nvPr>
            <p:ph type="dt" sz="half" idx="10"/>
          </p:nvPr>
        </p:nvSpPr>
        <p:spPr/>
        <p:txBody>
          <a:bodyPr/>
          <a:lstStyle/>
          <a:p>
            <a:fld id="{0E2C3AEA-E41D-429B-B1DE-A7B7822B4330}" type="datetime2">
              <a:rPr lang="en-US" smtClean="0"/>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a:solidFill>
            <a:schemeClr val="tx1"/>
          </a:solidFill>
        </p:spPr>
        <p:txBody>
          <a:bodyPr/>
          <a:lstStyle/>
          <a:p>
            <a:pPr>
              <a:lnSpc>
                <a:spcPct val="100000"/>
              </a:lnSpc>
            </a:pPr>
            <a:r>
              <a:rPr lang="en-GB" sz="2800" dirty="0" smtClean="0">
                <a:solidFill>
                  <a:schemeClr val="bg2"/>
                </a:solidFill>
                <a:latin typeface="Arial Black" panose="020B0A04020102020204" pitchFamily="34" charset="0"/>
              </a:rPr>
              <a:t>Cont’d – objective 3 curl brood feed additives trials experiment</a:t>
            </a:r>
            <a:endParaRPr lang="en-US" sz="2800" dirty="0"/>
          </a:p>
        </p:txBody>
      </p:sp>
      <p:sp>
        <p:nvSpPr>
          <p:cNvPr id="3" name="Content Placeholder 2"/>
          <p:cNvSpPr>
            <a:spLocks noGrp="1"/>
          </p:cNvSpPr>
          <p:nvPr>
            <p:ph idx="1"/>
          </p:nvPr>
        </p:nvSpPr>
        <p:spPr>
          <a:xfrm>
            <a:off x="228600" y="1295400"/>
            <a:ext cx="8763000" cy="5410200"/>
          </a:xfrm>
        </p:spPr>
        <p:txBody>
          <a:bodyPr>
            <a:normAutofit/>
          </a:bodyPr>
          <a:lstStyle/>
          <a:p>
            <a:r>
              <a:rPr lang="en-US" dirty="0" smtClean="0">
                <a:ln w="0"/>
                <a:solidFill>
                  <a:schemeClr val="bg1"/>
                </a:solidFill>
                <a:latin typeface="Arial Black" panose="020B0A04020102020204" pitchFamily="34" charset="0"/>
                <a:cs typeface="Arial" panose="020B0604020202020204" pitchFamily="34" charset="0"/>
              </a:rPr>
              <a:t>3×3 factorial experimental design will be set.</a:t>
            </a:r>
            <a:endParaRPr lang="en-US" dirty="0" smtClean="0">
              <a:ln w="0"/>
              <a:solidFill>
                <a:schemeClr val="bg1"/>
              </a:solidFill>
              <a:latin typeface="Arial Black" panose="020B0A04020102020204" pitchFamily="34" charset="0"/>
              <a:cs typeface="Arial" panose="020B0604020202020204" pitchFamily="34" charset="0"/>
            </a:endParaRPr>
          </a:p>
          <a:p>
            <a:r>
              <a:rPr lang="en-US" dirty="0" smtClean="0">
                <a:ln w="0"/>
                <a:solidFill>
                  <a:schemeClr val="bg1"/>
                </a:solidFill>
                <a:latin typeface="Arial Black" panose="020B0A04020102020204" pitchFamily="34" charset="0"/>
                <a:cs typeface="Arial" panose="020B0604020202020204" pitchFamily="34" charset="0"/>
              </a:rPr>
              <a:t>Brood removal, Sampling capped frames and Sampling 2 weeks are the factors.</a:t>
            </a:r>
            <a:endParaRPr lang="en-US" dirty="0" smtClean="0">
              <a:ln w="0"/>
              <a:solidFill>
                <a:schemeClr val="bg1"/>
              </a:solidFill>
              <a:latin typeface="Arial Black" panose="020B0A04020102020204" pitchFamily="34" charset="0"/>
              <a:cs typeface="Arial" panose="020B0604020202020204" pitchFamily="34" charset="0"/>
            </a:endParaRPr>
          </a:p>
          <a:p>
            <a:r>
              <a:rPr lang="en-US" dirty="0" smtClean="0">
                <a:ln w="0"/>
                <a:solidFill>
                  <a:schemeClr val="bg1"/>
                </a:solidFill>
                <a:latin typeface="Arial Black" panose="020B0A04020102020204" pitchFamily="34" charset="0"/>
                <a:cs typeface="Arial" panose="020B0604020202020204" pitchFamily="34" charset="0"/>
              </a:rPr>
              <a:t>Each Factor has 2 Levels.</a:t>
            </a:r>
            <a:endParaRPr lang="en-US" dirty="0" smtClean="0">
              <a:ln w="0"/>
              <a:solidFill>
                <a:schemeClr val="bg1"/>
              </a:solidFill>
              <a:latin typeface="Arial Black" panose="020B0A04020102020204" pitchFamily="34" charset="0"/>
              <a:cs typeface="Arial" panose="020B0604020202020204" pitchFamily="34" charset="0"/>
            </a:endParaRPr>
          </a:p>
          <a:p>
            <a:r>
              <a:rPr lang="en-US" dirty="0" smtClean="0">
                <a:ln w="0"/>
                <a:solidFill>
                  <a:schemeClr val="bg1"/>
                </a:solidFill>
                <a:latin typeface="Arial Black" panose="020B0A04020102020204" pitchFamily="34" charset="0"/>
                <a:cs typeface="Arial" panose="020B0604020202020204" pitchFamily="34" charset="0"/>
              </a:rPr>
              <a:t>Sampling will be replicated twice.</a:t>
            </a:r>
            <a:endParaRPr lang="en-US" dirty="0" smtClean="0">
              <a:ln w="0"/>
              <a:solidFill>
                <a:schemeClr val="bg1"/>
              </a:solidFill>
              <a:latin typeface="Arial Black" panose="020B0A04020102020204" pitchFamily="34" charset="0"/>
              <a:cs typeface="Arial" panose="020B0604020202020204" pitchFamily="34" charset="0"/>
            </a:endParaRPr>
          </a:p>
          <a:p>
            <a:endParaRPr lang="en-US" dirty="0" smtClean="0">
              <a:ln w="0"/>
              <a:solidFill>
                <a:schemeClr val="bg1"/>
              </a:solidFill>
              <a:latin typeface="Arial Black" panose="020B0A04020102020204" pitchFamily="34" charset="0"/>
              <a:cs typeface="Arial" panose="020B0604020202020204" pitchFamily="34" charset="0"/>
            </a:endParaRPr>
          </a:p>
          <a:p>
            <a:pPr marL="0" lvl="0" indent="0">
              <a:buNone/>
            </a:pPr>
            <a:r>
              <a:rPr lang="en-US" b="1" dirty="0" smtClean="0">
                <a:ln w="0"/>
                <a:solidFill>
                  <a:schemeClr val="accent1"/>
                </a:solidFill>
                <a:latin typeface="Arial Black" panose="020B0A04020102020204" pitchFamily="34" charset="0"/>
                <a:cs typeface="Arial" panose="020B0604020202020204" pitchFamily="34" charset="0"/>
              </a:rPr>
              <a:t>Intrinsic parameters</a:t>
            </a:r>
            <a:endParaRPr lang="en-US" b="1" dirty="0" smtClean="0">
              <a:ln w="0"/>
              <a:solidFill>
                <a:schemeClr val="accent1"/>
              </a:solidFill>
              <a:latin typeface="Arial Black" panose="020B0A04020102020204" pitchFamily="34" charset="0"/>
              <a:cs typeface="Arial" panose="020B0604020202020204" pitchFamily="34" charset="0"/>
            </a:endParaRPr>
          </a:p>
          <a:p>
            <a:pPr marL="0" lvl="0" indent="0">
              <a:buNone/>
            </a:pPr>
            <a:r>
              <a:rPr lang="en-US" dirty="0" smtClean="0">
                <a:ln w="0"/>
                <a:solidFill>
                  <a:prstClr val="black"/>
                </a:solidFill>
                <a:latin typeface="Arial Black" panose="020B0A04020102020204" pitchFamily="34" charset="0"/>
                <a:cs typeface="Arial" panose="020B0604020202020204" pitchFamily="34" charset="0"/>
              </a:rPr>
              <a:t>Sample capped frame , eggs, larvae and pupae with varroa mite population will be determined by testing All experimental for equality of variance and normality of </a:t>
            </a:r>
            <a:endParaRPr lang="en-US" dirty="0" smtClean="0">
              <a:ln w="0"/>
              <a:solidFill>
                <a:prstClr val="black"/>
              </a:solidFill>
              <a:latin typeface="Arial Black" panose="020B0A04020102020204" pitchFamily="34" charset="0"/>
              <a:cs typeface="Arial" panose="020B0604020202020204" pitchFamily="34" charset="0"/>
            </a:endParaRPr>
          </a:p>
          <a:p>
            <a:pPr marL="0" lvl="0" indent="0">
              <a:buNone/>
            </a:pPr>
            <a:r>
              <a:rPr lang="en-US" dirty="0" smtClean="0">
                <a:ln w="0"/>
                <a:solidFill>
                  <a:prstClr val="black"/>
                </a:solidFill>
                <a:latin typeface="Arial Black" panose="020B0A04020102020204" pitchFamily="34" charset="0"/>
                <a:cs typeface="Arial" panose="020B0604020202020204" pitchFamily="34" charset="0"/>
              </a:rPr>
              <a:t>residuals</a:t>
            </a:r>
            <a:endParaRPr lang="en-US" dirty="0"/>
          </a:p>
        </p:txBody>
      </p:sp>
      <p:sp>
        <p:nvSpPr>
          <p:cNvPr id="4" name="Date Placeholder 3"/>
          <p:cNvSpPr>
            <a:spLocks noGrp="1"/>
          </p:cNvSpPr>
          <p:nvPr>
            <p:ph type="dt" sz="half" idx="10"/>
          </p:nvPr>
        </p:nvSpPr>
        <p:spPr/>
        <p:txBody>
          <a:bodyPr/>
          <a:lstStyle/>
          <a:p>
            <a:fld id="{0E2C3AEA-E41D-429B-B1DE-A7B7822B4330}" type="datetime2">
              <a:rPr lang="en-US" smtClean="0"/>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243" y="17585"/>
            <a:ext cx="8229600" cy="914400"/>
          </a:xfrm>
        </p:spPr>
        <p:txBody>
          <a:bodyPr/>
          <a:lstStyle/>
          <a:p>
            <a:pPr algn="l"/>
            <a:r>
              <a:rPr lang="en-GB" dirty="0" smtClean="0">
                <a:solidFill>
                  <a:schemeClr val="bg2"/>
                </a:solidFill>
                <a:latin typeface="Arial Black" panose="020B0A04020102020204" pitchFamily="34" charset="0"/>
              </a:rPr>
              <a:t>Cont’d </a:t>
            </a:r>
            <a:r>
              <a:rPr lang="en-GB" sz="4000" dirty="0" smtClean="0">
                <a:solidFill>
                  <a:schemeClr val="bg2"/>
                </a:solidFill>
                <a:latin typeface="Arial Black" panose="020B0A04020102020204" pitchFamily="34" charset="0"/>
              </a:rPr>
              <a:t>– objective 2</a:t>
            </a:r>
            <a:endParaRPr lang="en-GB" sz="4000" b="1" dirty="0">
              <a:solidFill>
                <a:schemeClr val="bg2"/>
              </a:solidFill>
            </a:endParaRPr>
          </a:p>
        </p:txBody>
      </p:sp>
      <p:sp>
        <p:nvSpPr>
          <p:cNvPr id="3" name="Content Placeholder 2"/>
          <p:cNvSpPr>
            <a:spLocks noGrp="1"/>
          </p:cNvSpPr>
          <p:nvPr>
            <p:ph idx="1"/>
          </p:nvPr>
        </p:nvSpPr>
        <p:spPr>
          <a:xfrm>
            <a:off x="228601" y="931986"/>
            <a:ext cx="8665190" cy="5789490"/>
          </a:xfrm>
        </p:spPr>
        <p:txBody>
          <a:bodyPr>
            <a:normAutofit fontScale="92500" lnSpcReduction="10000"/>
          </a:bodyPr>
          <a:lstStyle/>
          <a:p>
            <a:pPr marL="0" indent="0">
              <a:buNone/>
            </a:pPr>
            <a:r>
              <a:rPr lang="en-US" dirty="0" smtClean="0">
                <a:ln w="0"/>
                <a:solidFill>
                  <a:schemeClr val="accent1"/>
                </a:solidFill>
                <a:latin typeface="Arial Black" panose="020B0A04020102020204" pitchFamily="34" charset="0"/>
                <a:cs typeface="Arial" panose="020B0604020202020204" pitchFamily="34" charset="0"/>
              </a:rPr>
              <a:t>Data Analysis </a:t>
            </a:r>
            <a:endParaRPr lang="en-US" dirty="0" smtClean="0">
              <a:ln w="0"/>
              <a:solidFill>
                <a:schemeClr val="accent1"/>
              </a:solidFill>
              <a:latin typeface="Arial Black" panose="020B0A04020102020204" pitchFamily="34" charset="0"/>
              <a:cs typeface="Arial" panose="020B0604020202020204" pitchFamily="34" charset="0"/>
            </a:endParaRPr>
          </a:p>
          <a:p>
            <a:pPr>
              <a:buNone/>
            </a:pPr>
            <a:r>
              <a:rPr lang="en-US" sz="2100" dirty="0" smtClean="0">
                <a:ln w="0"/>
                <a:solidFill>
                  <a:schemeClr val="bg1"/>
                </a:solidFill>
                <a:latin typeface="Arial Black" panose="020B0A04020102020204" pitchFamily="34" charset="0"/>
                <a:cs typeface="Arial" panose="020B0604020202020204" pitchFamily="34" charset="0"/>
              </a:rPr>
              <a:t>R-studio &amp; Microsoft Excel Packages</a:t>
            </a:r>
            <a:endParaRPr lang="en-US" sz="2100" dirty="0" smtClean="0">
              <a:ln w="0"/>
              <a:solidFill>
                <a:schemeClr val="bg1"/>
              </a:solidFill>
              <a:latin typeface="Arial Black" panose="020B0A04020102020204" pitchFamily="34" charset="0"/>
              <a:cs typeface="Arial" panose="020B0604020202020204" pitchFamily="34" charset="0"/>
            </a:endParaRPr>
          </a:p>
          <a:p>
            <a:pPr>
              <a:buNone/>
            </a:pPr>
            <a:endParaRPr lang="en-US" sz="2100" dirty="0" smtClean="0">
              <a:ln w="0"/>
              <a:solidFill>
                <a:schemeClr val="bg1"/>
              </a:solidFill>
              <a:latin typeface="Arial Black" panose="020B0A04020102020204" pitchFamily="34" charset="0"/>
              <a:cs typeface="Arial" panose="020B0604020202020204" pitchFamily="34" charset="0"/>
            </a:endParaRPr>
          </a:p>
          <a:p>
            <a:r>
              <a:rPr lang="en-US" sz="2100" dirty="0" smtClean="0">
                <a:ln w="0"/>
                <a:solidFill>
                  <a:schemeClr val="bg1"/>
                </a:solidFill>
                <a:latin typeface="Arial Black" panose="020B0A04020102020204" pitchFamily="34" charset="0"/>
                <a:cs typeface="Arial" panose="020B0604020202020204" pitchFamily="34" charset="0"/>
              </a:rPr>
              <a:t>Shapiro- </a:t>
            </a:r>
            <a:r>
              <a:rPr lang="en-US" sz="2100" dirty="0">
                <a:ln w="0"/>
                <a:solidFill>
                  <a:schemeClr val="bg1"/>
                </a:solidFill>
                <a:latin typeface="Arial Black" panose="020B0A04020102020204" pitchFamily="34" charset="0"/>
                <a:cs typeface="Arial" panose="020B0604020202020204" pitchFamily="34" charset="0"/>
              </a:rPr>
              <a:t>Wilk </a:t>
            </a:r>
            <a:r>
              <a:rPr lang="en-US" sz="2100" dirty="0" smtClean="0">
                <a:ln w="0"/>
                <a:solidFill>
                  <a:schemeClr val="bg1"/>
                </a:solidFill>
                <a:latin typeface="Arial Black" panose="020B0A04020102020204" pitchFamily="34" charset="0"/>
                <a:cs typeface="Arial" panose="020B0604020202020204" pitchFamily="34" charset="0"/>
              </a:rPr>
              <a:t>test and Bartlet tests will be performed to </a:t>
            </a:r>
            <a:r>
              <a:rPr lang="en-US" sz="2100" dirty="0">
                <a:ln w="0"/>
                <a:solidFill>
                  <a:schemeClr val="bg1"/>
                </a:solidFill>
                <a:latin typeface="Arial Black" panose="020B0A04020102020204" pitchFamily="34" charset="0"/>
                <a:cs typeface="Arial" panose="020B0604020202020204" pitchFamily="34" charset="0"/>
              </a:rPr>
              <a:t>test for </a:t>
            </a:r>
            <a:r>
              <a:rPr lang="en-US" sz="2100" dirty="0" smtClean="0">
                <a:ln w="0"/>
                <a:solidFill>
                  <a:schemeClr val="bg1"/>
                </a:solidFill>
                <a:latin typeface="Arial Black" panose="020B0A04020102020204" pitchFamily="34" charset="0"/>
                <a:cs typeface="Arial" panose="020B0604020202020204" pitchFamily="34" charset="0"/>
              </a:rPr>
              <a:t>normality and Variance homogeneity respectively and variance.</a:t>
            </a:r>
            <a:endParaRPr lang="en-US" sz="2100" dirty="0" smtClean="0">
              <a:ln w="0"/>
              <a:solidFill>
                <a:schemeClr val="bg1"/>
              </a:solidFill>
              <a:latin typeface="Arial Black" panose="020B0A04020102020204" pitchFamily="34" charset="0"/>
              <a:cs typeface="Arial" panose="020B0604020202020204" pitchFamily="34" charset="0"/>
            </a:endParaRPr>
          </a:p>
          <a:p>
            <a:pPr>
              <a:buNone/>
            </a:pPr>
            <a:endParaRPr lang="en-US" sz="2100" dirty="0" smtClean="0">
              <a:ln w="0"/>
              <a:solidFill>
                <a:schemeClr val="bg1"/>
              </a:solidFill>
              <a:latin typeface="Arial Black" panose="020B0A04020102020204" pitchFamily="34" charset="0"/>
              <a:cs typeface="Arial" panose="020B0604020202020204" pitchFamily="34" charset="0"/>
            </a:endParaRPr>
          </a:p>
          <a:p>
            <a:r>
              <a:rPr lang="en-US" sz="2100" dirty="0" smtClean="0">
                <a:ln w="0"/>
                <a:solidFill>
                  <a:schemeClr val="bg1"/>
                </a:solidFill>
                <a:latin typeface="Arial Black" panose="020B0A04020102020204" pitchFamily="34" charset="0"/>
                <a:cs typeface="Arial" panose="020B0604020202020204" pitchFamily="34" charset="0"/>
              </a:rPr>
              <a:t>Homogeneity for equality of variance and normality of  residuals. Data will be log transformed (log</a:t>
            </a:r>
            <a:r>
              <a:rPr lang="en-US" sz="2100" baseline="-25000" dirty="0" smtClean="0">
                <a:ln w="0"/>
                <a:solidFill>
                  <a:schemeClr val="bg1"/>
                </a:solidFill>
                <a:latin typeface="Arial Black" panose="020B0A04020102020204" pitchFamily="34" charset="0"/>
                <a:cs typeface="Arial" panose="020B0604020202020204" pitchFamily="34" charset="0"/>
              </a:rPr>
              <a:t>10</a:t>
            </a:r>
            <a:r>
              <a:rPr lang="en-US" sz="2100" dirty="0" smtClean="0">
                <a:ln w="0"/>
                <a:solidFill>
                  <a:schemeClr val="bg1"/>
                </a:solidFill>
                <a:latin typeface="Arial Black" panose="020B0A04020102020204" pitchFamily="34" charset="0"/>
                <a:cs typeface="Arial" panose="020B0604020202020204" pitchFamily="34" charset="0"/>
              </a:rPr>
              <a:t>(x+1)) because they will count-data.</a:t>
            </a:r>
            <a:endParaRPr lang="en-US" sz="2100" dirty="0" smtClean="0">
              <a:ln w="0"/>
              <a:solidFill>
                <a:schemeClr val="bg1"/>
              </a:solidFill>
              <a:latin typeface="Arial Black" panose="020B0A04020102020204" pitchFamily="34" charset="0"/>
              <a:cs typeface="Arial" panose="020B0604020202020204" pitchFamily="34" charset="0"/>
            </a:endParaRPr>
          </a:p>
          <a:p>
            <a:pPr>
              <a:buNone/>
            </a:pPr>
            <a:r>
              <a:rPr lang="en-US" sz="2100" dirty="0" smtClean="0">
                <a:ln w="0"/>
                <a:solidFill>
                  <a:schemeClr val="bg1"/>
                </a:solidFill>
                <a:latin typeface="Arial Black" panose="020B0A04020102020204" pitchFamily="34" charset="0"/>
                <a:cs typeface="Arial" panose="020B0604020202020204" pitchFamily="34" charset="0"/>
              </a:rPr>
              <a:t> </a:t>
            </a:r>
            <a:endParaRPr lang="en-US" sz="2100" dirty="0" smtClean="0">
              <a:ln w="0"/>
              <a:solidFill>
                <a:schemeClr val="bg1"/>
              </a:solidFill>
              <a:latin typeface="Arial Black" panose="020B0A04020102020204" pitchFamily="34" charset="0"/>
              <a:cs typeface="Arial" panose="020B0604020202020204" pitchFamily="34" charset="0"/>
            </a:endParaRPr>
          </a:p>
          <a:p>
            <a:r>
              <a:rPr lang="en-US" sz="2100" dirty="0" smtClean="0">
                <a:ln w="0"/>
                <a:solidFill>
                  <a:schemeClr val="bg1"/>
                </a:solidFill>
                <a:latin typeface="Arial Black" panose="020B0A04020102020204" pitchFamily="34" charset="0"/>
                <a:cs typeface="Arial" panose="020B0604020202020204" pitchFamily="34" charset="0"/>
              </a:rPr>
              <a:t>heterogeneous ,variances (Bartlett: p=0.00098, Transformed Bartlett: p=0.2721). Mite data from  similarly transformed (log</a:t>
            </a:r>
            <a:r>
              <a:rPr lang="en-US" sz="2100" baseline="-25000" dirty="0" smtClean="0">
                <a:ln w="0"/>
                <a:solidFill>
                  <a:schemeClr val="bg1"/>
                </a:solidFill>
                <a:latin typeface="Arial Black" panose="020B0A04020102020204" pitchFamily="34" charset="0"/>
                <a:cs typeface="Arial" panose="020B0604020202020204" pitchFamily="34" charset="0"/>
              </a:rPr>
              <a:t>10</a:t>
            </a:r>
            <a:r>
              <a:rPr lang="en-US" sz="2100" dirty="0" smtClean="0">
                <a:ln w="0"/>
                <a:solidFill>
                  <a:schemeClr val="bg1"/>
                </a:solidFill>
                <a:latin typeface="Arial Black" panose="020B0A04020102020204" pitchFamily="34" charset="0"/>
                <a:cs typeface="Arial" panose="020B0604020202020204" pitchFamily="34" charset="0"/>
              </a:rPr>
              <a:t>(x+1)).</a:t>
            </a:r>
            <a:endParaRPr lang="en-US" sz="2100" dirty="0" smtClean="0">
              <a:ln w="0"/>
              <a:solidFill>
                <a:schemeClr val="bg1"/>
              </a:solidFill>
              <a:latin typeface="Arial Black" panose="020B0A04020102020204" pitchFamily="34" charset="0"/>
              <a:cs typeface="Arial" panose="020B0604020202020204" pitchFamily="34" charset="0"/>
            </a:endParaRPr>
          </a:p>
          <a:p>
            <a:pPr>
              <a:buNone/>
            </a:pPr>
            <a:endParaRPr lang="en-US" sz="2100" dirty="0" smtClean="0">
              <a:ln w="0"/>
              <a:solidFill>
                <a:schemeClr val="bg1"/>
              </a:solidFill>
              <a:latin typeface="Arial Black" panose="020B0A04020102020204" pitchFamily="34" charset="0"/>
              <a:cs typeface="Arial" panose="020B0604020202020204" pitchFamily="34" charset="0"/>
            </a:endParaRPr>
          </a:p>
          <a:p>
            <a:r>
              <a:rPr lang="en-US" sz="2000" dirty="0" smtClean="0">
                <a:ln w="0"/>
                <a:solidFill>
                  <a:schemeClr val="bg1"/>
                </a:solidFill>
                <a:latin typeface="Arial Black" panose="020B0A04020102020204" pitchFamily="34" charset="0"/>
                <a:cs typeface="Arial" panose="020B0604020202020204" pitchFamily="34" charset="0"/>
              </a:rPr>
              <a:t>One-way and two-way, ANOVAs will be conducted to test the effect of treatment Culling Bee Brood (CBB) or control) on mite levels. </a:t>
            </a:r>
            <a:endParaRPr lang="en-US" sz="2000" dirty="0" smtClean="0">
              <a:ln w="0"/>
              <a:solidFill>
                <a:schemeClr val="bg1"/>
              </a:solidFill>
              <a:latin typeface="Arial Black" panose="020B0A04020102020204" pitchFamily="34" charset="0"/>
              <a:cs typeface="Arial" panose="020B0604020202020204" pitchFamily="34" charset="0"/>
            </a:endParaRPr>
          </a:p>
          <a:p>
            <a:endParaRPr lang="en-US" sz="2100" dirty="0" smtClean="0">
              <a:ln w="0"/>
              <a:solidFill>
                <a:schemeClr val="bg1"/>
              </a:solidFill>
              <a:latin typeface="Arial Black" panose="020B0A04020102020204" pitchFamily="34" charset="0"/>
              <a:cs typeface="Arial" panose="020B0604020202020204" pitchFamily="34" charset="0"/>
            </a:endParaRPr>
          </a:p>
          <a:p>
            <a:pPr>
              <a:buNone/>
            </a:pPr>
            <a:endParaRPr lang="en-US" sz="2100" dirty="0">
              <a:ln w="0"/>
              <a:solidFill>
                <a:schemeClr val="bg1"/>
              </a:solidFill>
              <a:latin typeface="Arial Black" panose="020B0A04020102020204" pitchFamily="34" charset="0"/>
              <a:cs typeface="Arial" panose="020B0604020202020204" pitchFamily="34" charset="0"/>
            </a:endParaRPr>
          </a:p>
          <a:p>
            <a:pPr marL="0" indent="0">
              <a:buNone/>
            </a:pPr>
            <a:endParaRPr lang="en-US" sz="2100" dirty="0">
              <a:ln w="0"/>
              <a:solidFill>
                <a:schemeClr val="bg1"/>
              </a:solidFill>
              <a:latin typeface="Arial Black" panose="020B0A04020102020204" pitchFamily="34" charset="0"/>
              <a:cs typeface="Arial" panose="020B0604020202020204" pitchFamily="34" charset="0"/>
            </a:endParaRPr>
          </a:p>
          <a:p>
            <a:pPr marL="0" indent="0">
              <a:buNone/>
            </a:pPr>
            <a:endParaRPr lang="en-US" sz="2900" b="1" dirty="0" smtClean="0">
              <a:ln w="0"/>
              <a:solidFill>
                <a:schemeClr val="bg1"/>
              </a:solidFill>
              <a:latin typeface="Arial Black" panose="020B0A040201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p:txBody>
          <a:bodyPr/>
          <a:lstStyle/>
          <a:p>
            <a:fld id="{08A177FB-72F6-4E19-B4DA-B7AF5C60E983}" type="datetime2">
              <a:rPr lang="en-US" b="1" smtClean="0">
                <a:solidFill>
                  <a:schemeClr val="bg1"/>
                </a:solidFill>
              </a:rPr>
            </a:fld>
            <a:endParaRPr lang="en-US" b="1" dirty="0">
              <a:solidFill>
                <a:schemeClr val="bg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243" y="17585"/>
            <a:ext cx="8229600" cy="914400"/>
          </a:xfrm>
        </p:spPr>
        <p:txBody>
          <a:bodyPr/>
          <a:lstStyle/>
          <a:p>
            <a:pPr algn="l"/>
            <a:r>
              <a:rPr lang="en-GB" dirty="0" smtClean="0">
                <a:solidFill>
                  <a:schemeClr val="bg2"/>
                </a:solidFill>
                <a:latin typeface="Arial Black" panose="020B0A04020102020204" pitchFamily="34" charset="0"/>
              </a:rPr>
              <a:t>Cont’d </a:t>
            </a:r>
            <a:r>
              <a:rPr lang="en-GB" sz="4000" dirty="0" smtClean="0">
                <a:solidFill>
                  <a:schemeClr val="bg2"/>
                </a:solidFill>
                <a:latin typeface="Arial Black" panose="020B0A04020102020204" pitchFamily="34" charset="0"/>
              </a:rPr>
              <a:t>– objective 2</a:t>
            </a:r>
            <a:endParaRPr lang="en-GB" sz="4000" b="1" dirty="0">
              <a:solidFill>
                <a:schemeClr val="bg2"/>
              </a:solidFill>
            </a:endParaRPr>
          </a:p>
        </p:txBody>
      </p:sp>
      <p:sp>
        <p:nvSpPr>
          <p:cNvPr id="3" name="Content Placeholder 2"/>
          <p:cNvSpPr>
            <a:spLocks noGrp="1"/>
          </p:cNvSpPr>
          <p:nvPr>
            <p:ph idx="1"/>
          </p:nvPr>
        </p:nvSpPr>
        <p:spPr>
          <a:xfrm>
            <a:off x="228601" y="931986"/>
            <a:ext cx="8665190" cy="5789490"/>
          </a:xfrm>
        </p:spPr>
        <p:txBody>
          <a:bodyPr>
            <a:normAutofit/>
          </a:bodyPr>
          <a:lstStyle/>
          <a:p>
            <a:pPr marL="0" indent="0">
              <a:buNone/>
            </a:pPr>
            <a:r>
              <a:rPr lang="en-US" dirty="0" smtClean="0">
                <a:ln w="0"/>
                <a:solidFill>
                  <a:schemeClr val="accent1"/>
                </a:solidFill>
                <a:latin typeface="Arial Black" panose="020B0A04020102020204" pitchFamily="34" charset="0"/>
                <a:cs typeface="Arial" panose="020B0604020202020204" pitchFamily="34" charset="0"/>
              </a:rPr>
              <a:t>Data Analysis </a:t>
            </a:r>
            <a:endParaRPr lang="en-US" dirty="0" smtClean="0">
              <a:ln w="0"/>
              <a:solidFill>
                <a:schemeClr val="accent1"/>
              </a:solidFill>
              <a:latin typeface="Arial Black" panose="020B0A04020102020204" pitchFamily="34" charset="0"/>
              <a:cs typeface="Arial" panose="020B0604020202020204" pitchFamily="34" charset="0"/>
            </a:endParaRPr>
          </a:p>
          <a:p>
            <a:endParaRPr lang="en-US" sz="2000" dirty="0" smtClean="0">
              <a:ln w="0"/>
              <a:solidFill>
                <a:schemeClr val="bg1"/>
              </a:solidFill>
              <a:latin typeface="Arial Black" panose="020B0A04020102020204" pitchFamily="34" charset="0"/>
              <a:cs typeface="Arial" panose="020B0604020202020204" pitchFamily="34" charset="0"/>
            </a:endParaRPr>
          </a:p>
          <a:p>
            <a:r>
              <a:rPr lang="en-US" sz="2000" dirty="0" smtClean="0">
                <a:ln w="0"/>
                <a:solidFill>
                  <a:schemeClr val="bg1"/>
                </a:solidFill>
                <a:latin typeface="Arial Black" panose="020B0A04020102020204" pitchFamily="34" charset="0"/>
                <a:cs typeface="Arial" panose="020B0604020202020204" pitchFamily="34" charset="0"/>
              </a:rPr>
              <a:t>Location will be used as a blocking factor; otherwise it will be left out of the model.</a:t>
            </a:r>
            <a:endParaRPr lang="en-US" sz="2000" dirty="0" smtClean="0">
              <a:ln w="0"/>
              <a:solidFill>
                <a:schemeClr val="bg1"/>
              </a:solidFill>
              <a:latin typeface="Arial Black" panose="020B0A04020102020204" pitchFamily="34" charset="0"/>
              <a:cs typeface="Arial" panose="020B0604020202020204" pitchFamily="34" charset="0"/>
            </a:endParaRPr>
          </a:p>
          <a:p>
            <a:pPr>
              <a:buNone/>
            </a:pPr>
            <a:endParaRPr lang="en-US" sz="2000" dirty="0" smtClean="0">
              <a:ln w="0"/>
              <a:solidFill>
                <a:schemeClr val="bg1"/>
              </a:solidFill>
              <a:latin typeface="Arial Black" panose="020B0A04020102020204" pitchFamily="34" charset="0"/>
              <a:cs typeface="Arial" panose="020B0604020202020204" pitchFamily="34" charset="0"/>
            </a:endParaRPr>
          </a:p>
          <a:p>
            <a:r>
              <a:rPr lang="en-US" sz="2000" dirty="0" smtClean="0">
                <a:ln w="0"/>
                <a:solidFill>
                  <a:schemeClr val="bg1"/>
                </a:solidFill>
                <a:latin typeface="Arial Black" panose="020B0A04020102020204" pitchFamily="34" charset="0"/>
                <a:cs typeface="Arial" panose="020B0604020202020204" pitchFamily="34" charset="0"/>
              </a:rPr>
              <a:t> Tests will be conducted on mite data from the first and last sampling dates.</a:t>
            </a:r>
            <a:endParaRPr lang="en-US" sz="2000" dirty="0" smtClean="0">
              <a:ln w="0"/>
              <a:solidFill>
                <a:schemeClr val="bg1"/>
              </a:solidFill>
              <a:latin typeface="Arial Black" panose="020B0A04020102020204" pitchFamily="34" charset="0"/>
              <a:cs typeface="Arial" panose="020B0604020202020204" pitchFamily="34" charset="0"/>
            </a:endParaRPr>
          </a:p>
          <a:p>
            <a:pPr>
              <a:buNone/>
            </a:pPr>
            <a:endParaRPr lang="en-US" sz="2000" dirty="0" smtClean="0">
              <a:ln w="0"/>
              <a:solidFill>
                <a:schemeClr val="bg1"/>
              </a:solidFill>
              <a:latin typeface="Arial Black" panose="020B0A04020102020204" pitchFamily="34" charset="0"/>
              <a:cs typeface="Arial" panose="020B0604020202020204" pitchFamily="34" charset="0"/>
            </a:endParaRPr>
          </a:p>
          <a:p>
            <a:r>
              <a:rPr lang="en-US" sz="2000" dirty="0" smtClean="0">
                <a:ln w="0"/>
                <a:solidFill>
                  <a:schemeClr val="bg1"/>
                </a:solidFill>
                <a:latin typeface="Arial Black" panose="020B0A04020102020204" pitchFamily="34" charset="0"/>
                <a:cs typeface="Arial" panose="020B0604020202020204" pitchFamily="34" charset="0"/>
              </a:rPr>
              <a:t>Repeated-measures MANOVA will also be conducted for all dates to test the effect of Culling Bee Brood(CBB) on mite levels.  </a:t>
            </a:r>
            <a:endParaRPr lang="en-US" sz="2000" dirty="0" smtClean="0">
              <a:ln w="0"/>
              <a:solidFill>
                <a:schemeClr val="bg1"/>
              </a:solidFill>
              <a:latin typeface="Arial Black" panose="020B0A04020102020204" pitchFamily="34" charset="0"/>
              <a:cs typeface="Arial" panose="020B0604020202020204" pitchFamily="34" charset="0"/>
            </a:endParaRPr>
          </a:p>
          <a:p>
            <a:pPr>
              <a:buNone/>
            </a:pPr>
            <a:endParaRPr lang="en-US" sz="2000" dirty="0" smtClean="0">
              <a:ln w="0"/>
              <a:solidFill>
                <a:schemeClr val="bg1"/>
              </a:solidFill>
              <a:latin typeface="Arial Black" panose="020B0A04020102020204" pitchFamily="34" charset="0"/>
              <a:cs typeface="Arial" panose="020B0604020202020204" pitchFamily="34" charset="0"/>
            </a:endParaRPr>
          </a:p>
          <a:p>
            <a:r>
              <a:rPr lang="en-US" sz="2000" dirty="0" smtClean="0">
                <a:ln w="0"/>
                <a:solidFill>
                  <a:schemeClr val="bg1"/>
                </a:solidFill>
                <a:latin typeface="Arial Black" panose="020B0A04020102020204" pitchFamily="34" charset="0"/>
                <a:cs typeface="Arial" panose="020B0604020202020204" pitchFamily="34" charset="0"/>
              </a:rPr>
              <a:t>Data from first season and second season are not transformed (Bartlett: p=0.4101 and Bartlett: p= 0.1246, respectively).</a:t>
            </a:r>
            <a:endParaRPr lang="en-US" sz="2000" dirty="0" smtClean="0">
              <a:ln w="0"/>
              <a:solidFill>
                <a:schemeClr val="bg1"/>
              </a:solidFill>
              <a:latin typeface="Arial Black" panose="020B0A04020102020204" pitchFamily="34" charset="0"/>
              <a:cs typeface="Arial" panose="020B0604020202020204" pitchFamily="34" charset="0"/>
            </a:endParaRPr>
          </a:p>
          <a:p>
            <a:pPr>
              <a:buNone/>
            </a:pPr>
            <a:endParaRPr lang="en-US" sz="2100" dirty="0">
              <a:ln w="0"/>
              <a:solidFill>
                <a:schemeClr val="bg1"/>
              </a:solidFill>
              <a:latin typeface="Arial Black" panose="020B0A04020102020204" pitchFamily="34" charset="0"/>
              <a:cs typeface="Arial" panose="020B0604020202020204" pitchFamily="34" charset="0"/>
            </a:endParaRPr>
          </a:p>
          <a:p>
            <a:pPr marL="0" indent="0">
              <a:buNone/>
            </a:pPr>
            <a:endParaRPr lang="en-US" sz="2900" b="1" dirty="0" smtClean="0">
              <a:ln w="0"/>
              <a:solidFill>
                <a:schemeClr val="bg1"/>
              </a:solidFill>
              <a:latin typeface="Arial Black" panose="020B0A040201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p:txBody>
          <a:bodyPr/>
          <a:lstStyle/>
          <a:p>
            <a:fld id="{08A177FB-72F6-4E19-B4DA-B7AF5C60E983}" type="datetime2">
              <a:rPr lang="en-US" b="1" smtClean="0">
                <a:solidFill>
                  <a:schemeClr val="bg1"/>
                </a:solidFill>
              </a:rPr>
            </a:fld>
            <a:endParaRPr lang="en-US" b="1" dirty="0">
              <a:solidFill>
                <a:schemeClr val="bg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243" y="17585"/>
            <a:ext cx="8229600" cy="914400"/>
          </a:xfrm>
        </p:spPr>
        <p:txBody>
          <a:bodyPr/>
          <a:lstStyle/>
          <a:p>
            <a:pPr algn="l"/>
            <a:r>
              <a:rPr lang="en-GB" dirty="0" smtClean="0">
                <a:solidFill>
                  <a:schemeClr val="bg2"/>
                </a:solidFill>
                <a:latin typeface="Arial Black" panose="020B0A04020102020204" pitchFamily="34" charset="0"/>
              </a:rPr>
              <a:t>Cont’d </a:t>
            </a:r>
            <a:r>
              <a:rPr lang="en-GB" sz="4000" dirty="0" smtClean="0">
                <a:solidFill>
                  <a:schemeClr val="bg2"/>
                </a:solidFill>
                <a:latin typeface="Arial Black" panose="020B0A04020102020204" pitchFamily="34" charset="0"/>
              </a:rPr>
              <a:t>– objective 2</a:t>
            </a:r>
            <a:endParaRPr lang="en-GB" sz="4000" b="1" dirty="0">
              <a:solidFill>
                <a:schemeClr val="bg2"/>
              </a:solidFill>
            </a:endParaRPr>
          </a:p>
        </p:txBody>
      </p:sp>
      <p:sp>
        <p:nvSpPr>
          <p:cNvPr id="3" name="Content Placeholder 2"/>
          <p:cNvSpPr>
            <a:spLocks noGrp="1"/>
          </p:cNvSpPr>
          <p:nvPr>
            <p:ph idx="1"/>
          </p:nvPr>
        </p:nvSpPr>
        <p:spPr>
          <a:xfrm>
            <a:off x="228601" y="931986"/>
            <a:ext cx="8665190" cy="5789490"/>
          </a:xfrm>
        </p:spPr>
        <p:txBody>
          <a:bodyPr>
            <a:normAutofit/>
          </a:bodyPr>
          <a:lstStyle/>
          <a:p>
            <a:pPr marL="0" indent="0">
              <a:buNone/>
            </a:pPr>
            <a:r>
              <a:rPr lang="en-US" dirty="0" smtClean="0">
                <a:ln w="0"/>
                <a:solidFill>
                  <a:schemeClr val="accent1"/>
                </a:solidFill>
                <a:latin typeface="Arial Black" panose="020B0A04020102020204" pitchFamily="34" charset="0"/>
                <a:cs typeface="Arial" panose="020B0604020202020204" pitchFamily="34" charset="0"/>
              </a:rPr>
              <a:t>Data Analysis </a:t>
            </a:r>
            <a:endParaRPr lang="en-US" dirty="0" smtClean="0">
              <a:ln w="0"/>
              <a:solidFill>
                <a:schemeClr val="accent1"/>
              </a:solidFill>
              <a:latin typeface="Arial Black" panose="020B0A04020102020204" pitchFamily="34" charset="0"/>
              <a:cs typeface="Arial" panose="020B0604020202020204" pitchFamily="34" charset="0"/>
            </a:endParaRPr>
          </a:p>
          <a:p>
            <a:r>
              <a:rPr lang="en-US" sz="2000" dirty="0" smtClean="0">
                <a:ln w="0"/>
                <a:solidFill>
                  <a:schemeClr val="bg1"/>
                </a:solidFill>
                <a:latin typeface="Arial Black" panose="020B0A04020102020204" pitchFamily="34" charset="0"/>
                <a:cs typeface="Arial" panose="020B0604020202020204" pitchFamily="34" charset="0"/>
              </a:rPr>
              <a:t>Two-way and one-way ANOVAs will be conducted to compare the effect of Culling Bee Brood(CBB) on hive size. </a:t>
            </a:r>
            <a:endParaRPr lang="en-US" sz="2000" dirty="0" smtClean="0">
              <a:ln w="0"/>
              <a:solidFill>
                <a:schemeClr val="bg1"/>
              </a:solidFill>
              <a:latin typeface="Arial Black" panose="020B0A04020102020204" pitchFamily="34" charset="0"/>
              <a:cs typeface="Arial" panose="020B0604020202020204" pitchFamily="34" charset="0"/>
            </a:endParaRPr>
          </a:p>
          <a:p>
            <a:pPr>
              <a:buNone/>
            </a:pPr>
            <a:endParaRPr lang="en-US" sz="2000" dirty="0" smtClean="0">
              <a:ln w="0"/>
              <a:solidFill>
                <a:schemeClr val="bg1"/>
              </a:solidFill>
              <a:latin typeface="Arial Black" panose="020B0A04020102020204" pitchFamily="34" charset="0"/>
              <a:cs typeface="Arial" panose="020B0604020202020204" pitchFamily="34" charset="0"/>
            </a:endParaRPr>
          </a:p>
          <a:p>
            <a:r>
              <a:rPr lang="en-US" sz="2000" dirty="0" smtClean="0">
                <a:ln w="0"/>
                <a:solidFill>
                  <a:schemeClr val="bg1"/>
                </a:solidFill>
                <a:latin typeface="Arial Black" panose="020B0A04020102020204" pitchFamily="34" charset="0"/>
                <a:cs typeface="Arial" panose="020B0604020202020204" pitchFamily="34" charset="0"/>
              </a:rPr>
              <a:t> Tests will be performed for SEAM Open Data draws from the work of the SEAM Phase I and Time Lapse Pilot projects to make small proprietary data sets available free of charge to the public to advance research and innovation in geophysics.</a:t>
            </a:r>
            <a:endParaRPr lang="en-US" sz="2000" dirty="0" smtClean="0">
              <a:ln w="0"/>
              <a:solidFill>
                <a:schemeClr val="bg1"/>
              </a:solidFill>
              <a:latin typeface="Arial Black" panose="020B0A04020102020204" pitchFamily="34" charset="0"/>
              <a:cs typeface="Arial" panose="020B0604020202020204" pitchFamily="34" charset="0"/>
            </a:endParaRPr>
          </a:p>
          <a:p>
            <a:r>
              <a:rPr lang="en-US" sz="2000" dirty="0" smtClean="0">
                <a:ln w="0"/>
                <a:solidFill>
                  <a:schemeClr val="bg1"/>
                </a:solidFill>
                <a:latin typeface="Arial Black" panose="020B0A04020102020204" pitchFamily="34" charset="0"/>
                <a:cs typeface="Arial" panose="020B0604020202020204" pitchFamily="34" charset="0"/>
              </a:rPr>
              <a:t> on the first and last sampling dates. </a:t>
            </a:r>
            <a:endParaRPr lang="en-US" sz="2000" dirty="0" smtClean="0">
              <a:ln w="0"/>
              <a:solidFill>
                <a:schemeClr val="bg1"/>
              </a:solidFill>
              <a:latin typeface="Arial Black" panose="020B0A04020102020204" pitchFamily="34" charset="0"/>
              <a:cs typeface="Arial" panose="020B0604020202020204" pitchFamily="34" charset="0"/>
            </a:endParaRPr>
          </a:p>
          <a:p>
            <a:pPr marL="0" indent="0">
              <a:buNone/>
            </a:pPr>
            <a:endParaRPr lang="en-US" sz="2100" dirty="0">
              <a:ln w="0"/>
              <a:solidFill>
                <a:schemeClr val="bg1"/>
              </a:solidFill>
              <a:latin typeface="Arial Black" panose="020B0A04020102020204" pitchFamily="34" charset="0"/>
              <a:cs typeface="Arial" panose="020B0604020202020204" pitchFamily="34" charset="0"/>
            </a:endParaRPr>
          </a:p>
          <a:p>
            <a:pPr marL="0" indent="0">
              <a:buNone/>
            </a:pPr>
            <a:endParaRPr lang="en-US" sz="2900" b="1" dirty="0" smtClean="0">
              <a:ln w="0"/>
              <a:solidFill>
                <a:schemeClr val="bg1"/>
              </a:solidFill>
              <a:latin typeface="Arial Black" panose="020B0A040201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p:txBody>
          <a:bodyPr/>
          <a:lstStyle/>
          <a:p>
            <a:fld id="{08A177FB-72F6-4E19-B4DA-B7AF5C60E983}" type="datetime2">
              <a:rPr lang="en-US" b="1" smtClean="0">
                <a:solidFill>
                  <a:schemeClr val="bg1"/>
                </a:solidFill>
              </a:rPr>
            </a:fld>
            <a:endParaRPr lang="en-US" b="1" dirty="0">
              <a:solidFill>
                <a:schemeClr val="bg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243" y="17585"/>
            <a:ext cx="8229600" cy="914400"/>
          </a:xfrm>
        </p:spPr>
        <p:txBody>
          <a:bodyPr/>
          <a:lstStyle/>
          <a:p>
            <a:pPr algn="l"/>
            <a:r>
              <a:rPr lang="en-GB" dirty="0" smtClean="0">
                <a:solidFill>
                  <a:schemeClr val="bg2"/>
                </a:solidFill>
                <a:latin typeface="Arial Black" panose="020B0A04020102020204" pitchFamily="34" charset="0"/>
              </a:rPr>
              <a:t>Cont’d </a:t>
            </a:r>
            <a:r>
              <a:rPr lang="en-GB" sz="4000" dirty="0" smtClean="0">
                <a:solidFill>
                  <a:schemeClr val="bg2"/>
                </a:solidFill>
                <a:latin typeface="Arial Black" panose="020B0A04020102020204" pitchFamily="34" charset="0"/>
              </a:rPr>
              <a:t>– objective 3</a:t>
            </a:r>
            <a:endParaRPr lang="en-GB" sz="4000" b="1" dirty="0">
              <a:solidFill>
                <a:schemeClr val="bg2"/>
              </a:solidFill>
            </a:endParaRPr>
          </a:p>
        </p:txBody>
      </p:sp>
      <p:sp>
        <p:nvSpPr>
          <p:cNvPr id="3" name="Content Placeholder 2"/>
          <p:cNvSpPr>
            <a:spLocks noGrp="1"/>
          </p:cNvSpPr>
          <p:nvPr>
            <p:ph idx="1"/>
          </p:nvPr>
        </p:nvSpPr>
        <p:spPr>
          <a:xfrm>
            <a:off x="159075" y="939242"/>
            <a:ext cx="8946178" cy="5789490"/>
          </a:xfrm>
        </p:spPr>
        <p:txBody>
          <a:bodyPr>
            <a:normAutofit/>
          </a:bodyPr>
          <a:lstStyle/>
          <a:p>
            <a:pPr marL="0" indent="0" algn="ctr">
              <a:buNone/>
            </a:pPr>
            <a:endParaRPr lang="en-US" sz="1800" b="1" u="sng" dirty="0" smtClean="0">
              <a:ln w="0"/>
              <a:solidFill>
                <a:schemeClr val="bg1"/>
              </a:solidFill>
              <a:latin typeface="Arial Black" panose="020B0A04020102020204" pitchFamily="34" charset="0"/>
              <a:cs typeface="Arial" panose="020B0604020202020204" pitchFamily="34" charset="0"/>
            </a:endParaRPr>
          </a:p>
          <a:p>
            <a:pPr marL="0" indent="0" algn="ctr">
              <a:buNone/>
            </a:pPr>
            <a:r>
              <a:rPr lang="en-US" b="1" u="sng" dirty="0" smtClean="0">
                <a:ln w="0"/>
                <a:solidFill>
                  <a:schemeClr val="bg1"/>
                </a:solidFill>
                <a:latin typeface="Arial Black" panose="020B0A04020102020204" pitchFamily="34" charset="0"/>
                <a:cs typeface="Arial" panose="020B0604020202020204" pitchFamily="34" charset="0"/>
              </a:rPr>
              <a:t>Effect of using curl bee brood as alternative source of proteins in chicken feeds.</a:t>
            </a:r>
            <a:endParaRPr lang="en-US" b="1" u="sng" dirty="0">
              <a:ln w="0"/>
              <a:solidFill>
                <a:schemeClr val="bg1"/>
              </a:solidFill>
              <a:latin typeface="Arial Black" panose="020B0A04020102020204" pitchFamily="34" charset="0"/>
              <a:cs typeface="Arial" panose="020B0604020202020204" pitchFamily="34" charset="0"/>
            </a:endParaRPr>
          </a:p>
          <a:p>
            <a:pPr marL="0" lvl="0" indent="0">
              <a:buNone/>
            </a:pPr>
            <a:endParaRPr lang="en-US" b="1" dirty="0" smtClean="0">
              <a:ln w="0"/>
              <a:solidFill>
                <a:prstClr val="black"/>
              </a:solidFill>
              <a:latin typeface="Arial Black" panose="020B0A04020102020204" pitchFamily="34" charset="0"/>
              <a:cs typeface="Arial" panose="020B0604020202020204" pitchFamily="34" charset="0"/>
            </a:endParaRPr>
          </a:p>
          <a:p>
            <a:pPr marL="0" lvl="0" indent="0">
              <a:buNone/>
            </a:pPr>
            <a:endParaRPr lang="en-US" b="1" dirty="0" smtClean="0">
              <a:ln w="0"/>
              <a:solidFill>
                <a:prstClr val="black"/>
              </a:solidFill>
              <a:latin typeface="Arial Black" panose="020B0A04020102020204" pitchFamily="34" charset="0"/>
              <a:cs typeface="Arial" panose="020B0604020202020204" pitchFamily="34" charset="0"/>
            </a:endParaRPr>
          </a:p>
          <a:p>
            <a:pPr marL="0" lvl="0" indent="0">
              <a:buNone/>
            </a:pPr>
            <a:r>
              <a:rPr lang="en-US" b="1" dirty="0" smtClean="0">
                <a:ln w="0"/>
                <a:solidFill>
                  <a:prstClr val="black"/>
                </a:solidFill>
                <a:latin typeface="Arial Black" panose="020B0A04020102020204" pitchFamily="34" charset="0"/>
                <a:cs typeface="Arial" panose="020B0604020202020204" pitchFamily="34" charset="0"/>
              </a:rPr>
              <a:t>Experimental </a:t>
            </a:r>
            <a:r>
              <a:rPr lang="en-US" b="1" dirty="0">
                <a:ln w="0"/>
                <a:solidFill>
                  <a:prstClr val="black"/>
                </a:solidFill>
                <a:latin typeface="Arial Black" panose="020B0A04020102020204" pitchFamily="34" charset="0"/>
                <a:cs typeface="Arial" panose="020B0604020202020204" pitchFamily="34" charset="0"/>
              </a:rPr>
              <a:t>Design</a:t>
            </a:r>
            <a:endParaRPr lang="en-US" b="1" dirty="0">
              <a:ln w="0"/>
              <a:solidFill>
                <a:prstClr val="black"/>
              </a:solidFill>
              <a:latin typeface="Arial Black" panose="020B0A04020102020204" pitchFamily="34" charset="0"/>
              <a:cs typeface="Arial" panose="020B0604020202020204" pitchFamily="34" charset="0"/>
            </a:endParaRPr>
          </a:p>
          <a:p>
            <a:r>
              <a:rPr lang="en-US" dirty="0" smtClean="0">
                <a:ln w="0"/>
                <a:solidFill>
                  <a:prstClr val="black"/>
                </a:solidFill>
                <a:latin typeface="Arial Black" panose="020B0A04020102020204" pitchFamily="34" charset="0"/>
                <a:cs typeface="Arial" panose="020B0604020202020204" pitchFamily="34" charset="0"/>
              </a:rPr>
              <a:t>A CRD will be set. </a:t>
            </a:r>
            <a:endParaRPr lang="en-US" dirty="0" smtClean="0">
              <a:ln w="0"/>
              <a:solidFill>
                <a:prstClr val="black"/>
              </a:solidFill>
              <a:latin typeface="Arial Black" panose="020B0A04020102020204" pitchFamily="34" charset="0"/>
              <a:cs typeface="Arial" panose="020B0604020202020204" pitchFamily="34" charset="0"/>
            </a:endParaRPr>
          </a:p>
          <a:p>
            <a:r>
              <a:rPr lang="en-US" dirty="0" smtClean="0">
                <a:ln w="0"/>
                <a:solidFill>
                  <a:prstClr val="black"/>
                </a:solidFill>
                <a:latin typeface="Arial Black" panose="020B0A04020102020204" pitchFamily="34" charset="0"/>
                <a:cs typeface="Arial" panose="020B0604020202020204" pitchFamily="34" charset="0"/>
              </a:rPr>
              <a:t>Treatments – 3 feeding trials  </a:t>
            </a:r>
            <a:endParaRPr lang="en-US" dirty="0" smtClean="0">
              <a:ln w="0"/>
              <a:solidFill>
                <a:prstClr val="black"/>
              </a:solidFill>
              <a:latin typeface="Arial Black" panose="020B0A04020102020204" pitchFamily="34" charset="0"/>
              <a:cs typeface="Arial" panose="020B0604020202020204" pitchFamily="34" charset="0"/>
            </a:endParaRPr>
          </a:p>
          <a:p>
            <a:r>
              <a:rPr lang="en-US" dirty="0" smtClean="0">
                <a:ln w="0"/>
                <a:solidFill>
                  <a:prstClr val="black"/>
                </a:solidFill>
                <a:latin typeface="Arial Black" panose="020B0A04020102020204" pitchFamily="34" charset="0"/>
                <a:cs typeface="Arial" panose="020B0604020202020204" pitchFamily="34" charset="0"/>
              </a:rPr>
              <a:t>Treatment will be replicated thrice, response will be live weight gain, growth rate, consumption rate.</a:t>
            </a:r>
            <a:endParaRPr lang="en-US" dirty="0" smtClean="0">
              <a:ln w="0"/>
              <a:solidFill>
                <a:prstClr val="black"/>
              </a:solidFill>
              <a:latin typeface="Arial Black" panose="020B0A04020102020204" pitchFamily="34" charset="0"/>
              <a:cs typeface="Arial" panose="020B0604020202020204" pitchFamily="34" charset="0"/>
            </a:endParaRPr>
          </a:p>
          <a:p>
            <a:pPr marL="0" lvl="0" indent="0">
              <a:buNone/>
            </a:pPr>
            <a:endParaRPr lang="en-US" sz="2800" dirty="0">
              <a:ln w="0"/>
              <a:solidFill>
                <a:prstClr val="black"/>
              </a:solidFill>
              <a:latin typeface="+mn-lt"/>
              <a:cs typeface="Arial" panose="020B0604020202020204" pitchFamily="34" charset="0"/>
            </a:endParaRPr>
          </a:p>
          <a:p>
            <a:pPr marL="0" indent="0">
              <a:buNone/>
            </a:pPr>
            <a:endParaRPr lang="en-US" sz="3200" b="1" dirty="0" smtClean="0">
              <a:ln w="0"/>
              <a:solidFill>
                <a:schemeClr val="bg1"/>
              </a:solidFill>
              <a:latin typeface="Arial Black" panose="020B0A040201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p:txBody>
          <a:bodyPr/>
          <a:lstStyle/>
          <a:p>
            <a:fld id="{08A177FB-72F6-4E19-B4DA-B7AF5C60E983}" type="datetime2">
              <a:rPr lang="en-US" b="1" smtClean="0">
                <a:solidFill>
                  <a:schemeClr val="bg1"/>
                </a:solidFill>
              </a:rPr>
            </a:fld>
            <a:endParaRPr lang="en-US" b="1" dirty="0">
              <a:solidFill>
                <a:schemeClr val="bg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243" y="304800"/>
            <a:ext cx="8229600" cy="914400"/>
          </a:xfrm>
        </p:spPr>
        <p:txBody>
          <a:bodyPr/>
          <a:lstStyle/>
          <a:p>
            <a:pPr algn="l"/>
            <a:r>
              <a:rPr lang="en-GB" sz="4800" dirty="0" smtClean="0">
                <a:solidFill>
                  <a:schemeClr val="bg2"/>
                </a:solidFill>
                <a:latin typeface="Arial Black" panose="020B0A04020102020204" pitchFamily="34" charset="0"/>
              </a:rPr>
              <a:t>Cont’d </a:t>
            </a:r>
            <a:r>
              <a:rPr lang="en-GB" sz="2800" dirty="0" smtClean="0">
                <a:solidFill>
                  <a:schemeClr val="bg2"/>
                </a:solidFill>
                <a:latin typeface="Arial Black" panose="020B0A04020102020204" pitchFamily="34" charset="0"/>
              </a:rPr>
              <a:t>– </a:t>
            </a:r>
            <a:r>
              <a:rPr lang="en-GB" sz="2800" dirty="0">
                <a:solidFill>
                  <a:schemeClr val="bg2"/>
                </a:solidFill>
                <a:latin typeface="Arial Black" panose="020B0A04020102020204" pitchFamily="34" charset="0"/>
              </a:rPr>
              <a:t>objective </a:t>
            </a:r>
            <a:r>
              <a:rPr lang="en-GB" sz="2800" dirty="0" smtClean="0">
                <a:solidFill>
                  <a:schemeClr val="bg2"/>
                </a:solidFill>
                <a:latin typeface="Arial Black" panose="020B0A04020102020204" pitchFamily="34" charset="0"/>
              </a:rPr>
              <a:t>3</a:t>
            </a:r>
            <a:endParaRPr lang="en-GB" sz="2800" b="1" dirty="0">
              <a:solidFill>
                <a:schemeClr val="bg2"/>
              </a:solidFill>
            </a:endParaRPr>
          </a:p>
        </p:txBody>
      </p:sp>
      <p:sp>
        <p:nvSpPr>
          <p:cNvPr id="3" name="Content Placeholder 2"/>
          <p:cNvSpPr>
            <a:spLocks noGrp="1"/>
          </p:cNvSpPr>
          <p:nvPr>
            <p:ph idx="1"/>
          </p:nvPr>
        </p:nvSpPr>
        <p:spPr>
          <a:xfrm>
            <a:off x="203448" y="1447800"/>
            <a:ext cx="8665190" cy="5789490"/>
          </a:xfrm>
        </p:spPr>
        <p:txBody>
          <a:bodyPr>
            <a:normAutofit/>
          </a:bodyPr>
          <a:lstStyle/>
          <a:p>
            <a:pPr marL="0" indent="0">
              <a:buNone/>
            </a:pPr>
            <a:r>
              <a:rPr lang="en-US" b="1" dirty="0">
                <a:ln w="0"/>
                <a:solidFill>
                  <a:schemeClr val="bg1"/>
                </a:solidFill>
                <a:latin typeface="Arial Black" panose="020B0A04020102020204" pitchFamily="34" charset="0"/>
                <a:cs typeface="Arial" panose="020B0604020202020204" pitchFamily="34" charset="0"/>
              </a:rPr>
              <a:t>Data Analysis</a:t>
            </a:r>
            <a:endParaRPr lang="en-US" b="1" dirty="0">
              <a:ln w="0"/>
              <a:solidFill>
                <a:schemeClr val="bg1"/>
              </a:solidFill>
              <a:latin typeface="Arial Black" panose="020B0A04020102020204" pitchFamily="34" charset="0"/>
              <a:cs typeface="Arial" panose="020B0604020202020204" pitchFamily="34" charset="0"/>
            </a:endParaRPr>
          </a:p>
          <a:p>
            <a:r>
              <a:rPr lang="en-US" dirty="0" smtClean="0">
                <a:ln w="0"/>
                <a:solidFill>
                  <a:schemeClr val="bg1"/>
                </a:solidFill>
                <a:latin typeface="Arial Black" panose="020B0A04020102020204" pitchFamily="34" charset="0"/>
                <a:cs typeface="Arial" panose="020B0604020202020204" pitchFamily="34" charset="0"/>
              </a:rPr>
              <a:t>R and Microsoft excel packages will be used</a:t>
            </a:r>
            <a:endParaRPr lang="en-US" dirty="0" smtClean="0">
              <a:ln w="0"/>
              <a:solidFill>
                <a:schemeClr val="bg1"/>
              </a:solidFill>
              <a:latin typeface="Arial Black" panose="020B0A04020102020204" pitchFamily="34" charset="0"/>
              <a:cs typeface="Arial" panose="020B0604020202020204" pitchFamily="34" charset="0"/>
            </a:endParaRPr>
          </a:p>
          <a:p>
            <a:r>
              <a:rPr lang="en-US" b="1" dirty="0" smtClean="0">
                <a:ln w="0"/>
                <a:solidFill>
                  <a:schemeClr val="bg1"/>
                </a:solidFill>
                <a:latin typeface="Arial Black" panose="020B0A04020102020204" pitchFamily="34" charset="0"/>
                <a:cs typeface="Arial" panose="020B0604020202020204" pitchFamily="34" charset="0"/>
              </a:rPr>
              <a:t>Shapiro- Wilk &amp; Bartlett’s </a:t>
            </a:r>
            <a:r>
              <a:rPr lang="en-US" dirty="0" smtClean="0">
                <a:ln w="0"/>
                <a:solidFill>
                  <a:schemeClr val="bg1"/>
                </a:solidFill>
                <a:latin typeface="Arial Black" panose="020B0A04020102020204" pitchFamily="34" charset="0"/>
                <a:cs typeface="Arial" panose="020B0604020202020204" pitchFamily="34" charset="0"/>
              </a:rPr>
              <a:t>tests will be used to confirm ANOVA assumptions of normality.</a:t>
            </a:r>
            <a:endParaRPr lang="en-US" dirty="0" smtClean="0">
              <a:ln w="0"/>
              <a:solidFill>
                <a:schemeClr val="bg1"/>
              </a:solidFill>
              <a:latin typeface="Arial Black" panose="020B0A04020102020204" pitchFamily="34" charset="0"/>
              <a:cs typeface="Arial" panose="020B0604020202020204" pitchFamily="34" charset="0"/>
            </a:endParaRPr>
          </a:p>
          <a:p>
            <a:pPr>
              <a:buNone/>
            </a:pPr>
            <a:endParaRPr lang="en-US" dirty="0" smtClean="0">
              <a:ln w="0"/>
              <a:solidFill>
                <a:schemeClr val="bg1"/>
              </a:solidFill>
              <a:latin typeface="Arial Black" panose="020B0A04020102020204" pitchFamily="34" charset="0"/>
              <a:cs typeface="Arial" panose="020B0604020202020204" pitchFamily="34" charset="0"/>
            </a:endParaRPr>
          </a:p>
          <a:p>
            <a:r>
              <a:rPr lang="en-US" b="1" dirty="0" smtClean="0">
                <a:ln w="0"/>
                <a:solidFill>
                  <a:schemeClr val="bg1"/>
                </a:solidFill>
                <a:latin typeface="Arial Black" panose="020B0A04020102020204" pitchFamily="34" charset="0"/>
                <a:cs typeface="Arial" panose="020B0604020202020204" pitchFamily="34" charset="0"/>
              </a:rPr>
              <a:t>One way ANOVA </a:t>
            </a:r>
            <a:r>
              <a:rPr lang="en-US" dirty="0" smtClean="0">
                <a:ln w="0"/>
                <a:solidFill>
                  <a:schemeClr val="bg1"/>
                </a:solidFill>
                <a:latin typeface="Arial Black" panose="020B0A04020102020204" pitchFamily="34" charset="0"/>
                <a:cs typeface="Arial" panose="020B0604020202020204" pitchFamily="34" charset="0"/>
              </a:rPr>
              <a:t>test the </a:t>
            </a:r>
            <a:r>
              <a:rPr lang="en-US" dirty="0">
                <a:ln w="0"/>
                <a:solidFill>
                  <a:schemeClr val="bg1"/>
                </a:solidFill>
                <a:latin typeface="Arial Black" panose="020B0A04020102020204" pitchFamily="34" charset="0"/>
                <a:cs typeface="Arial" panose="020B0604020202020204" pitchFamily="34" charset="0"/>
              </a:rPr>
              <a:t>hypothesis </a:t>
            </a:r>
            <a:r>
              <a:rPr lang="en-US" dirty="0" smtClean="0">
                <a:ln w="0"/>
                <a:solidFill>
                  <a:schemeClr val="bg1"/>
                </a:solidFill>
                <a:latin typeface="Arial Black" panose="020B0A04020102020204" pitchFamily="34" charset="0"/>
                <a:cs typeface="Arial" panose="020B0604020202020204" pitchFamily="34" charset="0"/>
              </a:rPr>
              <a:t>on chicken feed additives have </a:t>
            </a:r>
            <a:r>
              <a:rPr lang="en-US" dirty="0">
                <a:ln w="0"/>
                <a:solidFill>
                  <a:schemeClr val="bg1"/>
                </a:solidFill>
                <a:latin typeface="Arial Black" panose="020B0A04020102020204" pitchFamily="34" charset="0"/>
                <a:cs typeface="Arial" panose="020B0604020202020204" pitchFamily="34" charset="0"/>
              </a:rPr>
              <a:t>the same effect on </a:t>
            </a:r>
            <a:r>
              <a:rPr lang="en-US" dirty="0" smtClean="0">
                <a:ln w="0"/>
                <a:solidFill>
                  <a:schemeClr val="bg1"/>
                </a:solidFill>
                <a:latin typeface="Arial Black" panose="020B0A04020102020204" pitchFamily="34" charset="0"/>
                <a:cs typeface="Arial" panose="020B0604020202020204" pitchFamily="34" charset="0"/>
              </a:rPr>
              <a:t>the similar chicken breed. Results will be presented in graphs and tables.</a:t>
            </a:r>
            <a:endParaRPr lang="en-US" dirty="0">
              <a:ln w="0"/>
              <a:solidFill>
                <a:schemeClr val="bg1"/>
              </a:solidFill>
              <a:latin typeface="Arial Black" panose="020B0A04020102020204" pitchFamily="34" charset="0"/>
              <a:cs typeface="Arial" panose="020B0604020202020204" pitchFamily="34" charset="0"/>
            </a:endParaRPr>
          </a:p>
          <a:p>
            <a:pPr marL="0" indent="0">
              <a:buNone/>
            </a:pPr>
            <a:endParaRPr lang="en-US" sz="2900" b="1" dirty="0" smtClean="0">
              <a:ln w="0"/>
              <a:solidFill>
                <a:schemeClr val="bg1"/>
              </a:solidFill>
              <a:latin typeface="Arial Black" panose="020B0A040201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p:txBody>
          <a:bodyPr/>
          <a:lstStyle/>
          <a:p>
            <a:fld id="{08A177FB-72F6-4E19-B4DA-B7AF5C60E983}" type="datetime2">
              <a:rPr lang="en-US" b="1" smtClean="0">
                <a:solidFill>
                  <a:schemeClr val="bg1"/>
                </a:solidFill>
              </a:rPr>
            </a:fld>
            <a:endParaRPr lang="en-US" b="1" dirty="0">
              <a:solidFill>
                <a:schemeClr val="bg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76199" y="720379"/>
          <a:ext cx="8610601" cy="5730240"/>
        </p:xfrm>
        <a:graphic>
          <a:graphicData uri="http://schemas.openxmlformats.org/drawingml/2006/table">
            <a:tbl>
              <a:tblPr firstRow="1">
                <a:tableStyleId>{5C22544A-7EE6-4342-B048-85BDC9FD1C3A}</a:tableStyleId>
              </a:tblPr>
              <a:tblGrid>
                <a:gridCol w="1945628"/>
                <a:gridCol w="1011971"/>
                <a:gridCol w="1541728"/>
                <a:gridCol w="2778769"/>
                <a:gridCol w="1332505"/>
              </a:tblGrid>
              <a:tr h="518160">
                <a:tc>
                  <a:txBody>
                    <a:bodyPr/>
                    <a:lstStyle/>
                    <a:p>
                      <a:r>
                        <a:rPr lang="en-GB" sz="1400" b="0" dirty="0" smtClean="0">
                          <a:solidFill>
                            <a:schemeClr val="tx1"/>
                          </a:solidFill>
                          <a:latin typeface="Arial Black" panose="020B0A04020102020204" pitchFamily="34" charset="0"/>
                        </a:rPr>
                        <a:t>OBJECTIVES</a:t>
                      </a:r>
                      <a:endParaRPr lang="en-US" sz="1400" b="1" dirty="0">
                        <a:solidFill>
                          <a:schemeClr val="tx1"/>
                        </a:solidFill>
                      </a:endParaRPr>
                    </a:p>
                  </a:txBody>
                  <a:tcPr/>
                </a:tc>
                <a:tc>
                  <a:txBody>
                    <a:bodyPr/>
                    <a:lstStyle/>
                    <a:p>
                      <a:r>
                        <a:rPr lang="en-GB" sz="1400" b="0" dirty="0" smtClean="0">
                          <a:solidFill>
                            <a:schemeClr val="tx1"/>
                          </a:solidFill>
                          <a:latin typeface="Arial Black" panose="020B0A04020102020204" pitchFamily="34" charset="0"/>
                        </a:rPr>
                        <a:t>STUDY</a:t>
                      </a:r>
                      <a:r>
                        <a:rPr lang="en-GB" sz="1400" b="0" baseline="0" dirty="0" smtClean="0">
                          <a:solidFill>
                            <a:schemeClr val="tx1"/>
                          </a:solidFill>
                          <a:latin typeface="Arial Black" panose="020B0A04020102020204" pitchFamily="34" charset="0"/>
                        </a:rPr>
                        <a:t> AREA</a:t>
                      </a:r>
                      <a:endParaRPr lang="en-US" sz="1400" b="1" dirty="0">
                        <a:solidFill>
                          <a:schemeClr val="tx1"/>
                        </a:solidFill>
                      </a:endParaRPr>
                    </a:p>
                  </a:txBody>
                  <a:tcPr/>
                </a:tc>
                <a:tc>
                  <a:txBody>
                    <a:bodyPr/>
                    <a:lstStyle/>
                    <a:p>
                      <a:r>
                        <a:rPr lang="en-GB" sz="1400" b="0" dirty="0" smtClean="0">
                          <a:solidFill>
                            <a:schemeClr val="tx1"/>
                          </a:solidFill>
                          <a:latin typeface="Arial Black" panose="020B0A04020102020204" pitchFamily="34" charset="0"/>
                        </a:rPr>
                        <a:t>STUDY</a:t>
                      </a:r>
                      <a:r>
                        <a:rPr lang="en-GB" sz="1400" b="0" baseline="0" dirty="0" smtClean="0">
                          <a:solidFill>
                            <a:schemeClr val="tx1"/>
                          </a:solidFill>
                          <a:latin typeface="Arial Black" panose="020B0A04020102020204" pitchFamily="34" charset="0"/>
                        </a:rPr>
                        <a:t> POPULATION</a:t>
                      </a:r>
                      <a:endParaRPr lang="en-US" sz="1400" b="1" dirty="0">
                        <a:solidFill>
                          <a:schemeClr val="tx1"/>
                        </a:solidFill>
                      </a:endParaRPr>
                    </a:p>
                  </a:txBody>
                  <a:tcPr/>
                </a:tc>
                <a:tc>
                  <a:txBody>
                    <a:bodyPr/>
                    <a:lstStyle/>
                    <a:p>
                      <a:r>
                        <a:rPr lang="en-GB" sz="1400" b="0" dirty="0" smtClean="0">
                          <a:solidFill>
                            <a:schemeClr val="tx1"/>
                          </a:solidFill>
                          <a:latin typeface="Arial Black" panose="020B0A04020102020204" pitchFamily="34" charset="0"/>
                        </a:rPr>
                        <a:t>SAMPLING</a:t>
                      </a:r>
                      <a:r>
                        <a:rPr lang="en-GB" sz="1400" b="0" baseline="0" dirty="0" smtClean="0">
                          <a:solidFill>
                            <a:schemeClr val="tx1"/>
                          </a:solidFill>
                          <a:latin typeface="Arial Black" panose="020B0A04020102020204" pitchFamily="34" charset="0"/>
                        </a:rPr>
                        <a:t> CRITERIA</a:t>
                      </a:r>
                      <a:endParaRPr lang="en-US" sz="1400" b="1" dirty="0">
                        <a:solidFill>
                          <a:schemeClr val="tx1"/>
                        </a:solidFill>
                      </a:endParaRPr>
                    </a:p>
                  </a:txBody>
                  <a:tcPr/>
                </a:tc>
                <a:tc>
                  <a:txBody>
                    <a:bodyPr/>
                    <a:lstStyle/>
                    <a:p>
                      <a:r>
                        <a:rPr lang="en-GB" sz="1400" b="0" dirty="0" smtClean="0">
                          <a:solidFill>
                            <a:schemeClr val="tx1"/>
                          </a:solidFill>
                          <a:latin typeface="Arial Black" panose="020B0A04020102020204" pitchFamily="34" charset="0"/>
                        </a:rPr>
                        <a:t>STUDY DESIGN</a:t>
                      </a:r>
                      <a:endParaRPr lang="en-US" sz="1400" b="1" dirty="0">
                        <a:solidFill>
                          <a:schemeClr val="tx1"/>
                        </a:solidFill>
                      </a:endParaRPr>
                    </a:p>
                  </a:txBody>
                  <a:tcPr/>
                </a:tc>
              </a:tr>
              <a:tr h="1885660">
                <a:tc>
                  <a:txBody>
                    <a:bodyPr/>
                    <a:lstStyle/>
                    <a:p>
                      <a:r>
                        <a:rPr lang="en-US" sz="1800" b="0" dirty="0" smtClean="0">
                          <a:solidFill>
                            <a:schemeClr val="bg1"/>
                          </a:solidFill>
                          <a:effectLst/>
                        </a:rPr>
                        <a:t>Identify common trader food safety and hygiene practices of edible termites in open air markets.</a:t>
                      </a:r>
                      <a:endParaRPr lang="en-US" sz="1800" b="0" dirty="0" smtClean="0">
                        <a:solidFill>
                          <a:schemeClr val="bg1"/>
                        </a:solidFill>
                        <a:effectLst/>
                      </a:endParaRPr>
                    </a:p>
                  </a:txBody>
                  <a:tcPr/>
                </a:tc>
                <a:tc rowSpan="3">
                  <a:txBody>
                    <a:bodyPr/>
                    <a:lstStyle/>
                    <a:p>
                      <a:pPr algn="r"/>
                      <a:r>
                        <a:rPr lang="en-US" sz="1800" b="0" dirty="0" smtClean="0">
                          <a:solidFill>
                            <a:schemeClr val="bg1"/>
                          </a:solidFill>
                          <a:effectLst/>
                        </a:rPr>
                        <a:t>Kiruhura,Mbarara,Sheema</a:t>
                      </a:r>
                      <a:r>
                        <a:rPr lang="en-US" sz="1800" b="0" baseline="0" dirty="0" smtClean="0">
                          <a:solidFill>
                            <a:schemeClr val="bg1"/>
                          </a:solidFill>
                          <a:effectLst/>
                        </a:rPr>
                        <a:t> Western Uganda  Africa</a:t>
                      </a:r>
                      <a:r>
                        <a:rPr lang="en-US" sz="1800" b="0" dirty="0" smtClean="0">
                          <a:solidFill>
                            <a:schemeClr val="bg1"/>
                          </a:solidFill>
                          <a:effectLst/>
                        </a:rPr>
                        <a:t> </a:t>
                      </a:r>
                      <a:endParaRPr lang="en-US" sz="1800" b="0" dirty="0">
                        <a:solidFill>
                          <a:schemeClr val="bg1"/>
                        </a:solidFill>
                        <a:effectLst/>
                      </a:endParaRPr>
                    </a:p>
                  </a:txBody>
                  <a:tcPr vert="vert270" anchor="ctr"/>
                </a:tc>
                <a:tc rowSpan="3">
                  <a:txBody>
                    <a:bodyPr/>
                    <a:lstStyle/>
                    <a:p>
                      <a:pPr algn="ctr"/>
                      <a:r>
                        <a:rPr lang="en-US" sz="2000" b="0" dirty="0" smtClean="0">
                          <a:solidFill>
                            <a:schemeClr val="bg1"/>
                          </a:solidFill>
                          <a:effectLst/>
                        </a:rPr>
                        <a:t>Commercial</a:t>
                      </a:r>
                      <a:r>
                        <a:rPr lang="en-US" sz="2000" b="0" baseline="0" dirty="0" smtClean="0">
                          <a:solidFill>
                            <a:schemeClr val="bg1"/>
                          </a:solidFill>
                          <a:effectLst/>
                        </a:rPr>
                        <a:t> and small scale beekeepers in the region experiencing bee colonies loss</a:t>
                      </a:r>
                      <a:endParaRPr lang="en-US" sz="1800" b="0" dirty="0">
                        <a:solidFill>
                          <a:schemeClr val="bg1"/>
                        </a:solidFill>
                        <a:effectLst/>
                      </a:endParaRPr>
                    </a:p>
                  </a:txBody>
                  <a:tcPr vert="vert270" anchor="ctr"/>
                </a:tc>
                <a:tc>
                  <a:txBody>
                    <a:bodyPr/>
                    <a:lstStyle/>
                    <a:p>
                      <a:r>
                        <a:rPr lang="en-US" sz="1600" b="0" baseline="0" dirty="0" smtClean="0">
                          <a:solidFill>
                            <a:schemeClr val="bg1"/>
                          </a:solidFill>
                          <a:effectLst/>
                        </a:rPr>
                        <a:t>A Stratified Random Sampling </a:t>
                      </a:r>
                      <a:endParaRPr lang="en-US" sz="1600" b="0" baseline="0" dirty="0" smtClean="0">
                        <a:solidFill>
                          <a:schemeClr val="bg1"/>
                        </a:solidFill>
                        <a:effectLst/>
                      </a:endParaRPr>
                    </a:p>
                    <a:p>
                      <a:endParaRPr lang="en-US" sz="1600" b="0" baseline="0" dirty="0" smtClean="0">
                        <a:solidFill>
                          <a:schemeClr val="bg1"/>
                        </a:solidFill>
                        <a:effectLst/>
                      </a:endParaRPr>
                    </a:p>
                    <a:p>
                      <a:endParaRPr lang="en-US" sz="1600" b="0" dirty="0">
                        <a:solidFill>
                          <a:schemeClr val="bg1"/>
                        </a:solidFill>
                        <a:effectLst/>
                      </a:endParaRPr>
                    </a:p>
                  </a:txBody>
                  <a:tcPr/>
                </a:tc>
                <a:tc>
                  <a:txBody>
                    <a:bodyPr/>
                    <a:lstStyle/>
                    <a:p>
                      <a:r>
                        <a:rPr lang="en-US" sz="1600" b="0" dirty="0" smtClean="0">
                          <a:solidFill>
                            <a:schemeClr val="bg1"/>
                          </a:solidFill>
                          <a:effectLst/>
                        </a:rPr>
                        <a:t>Survey Design</a:t>
                      </a:r>
                      <a:r>
                        <a:rPr lang="en-US" sz="1600" b="0" baseline="0" dirty="0" smtClean="0">
                          <a:solidFill>
                            <a:schemeClr val="bg1"/>
                          </a:solidFill>
                          <a:effectLst/>
                        </a:rPr>
                        <a:t> </a:t>
                      </a:r>
                      <a:endParaRPr lang="en-US" sz="1600" b="0" dirty="0">
                        <a:solidFill>
                          <a:schemeClr val="bg1"/>
                        </a:solidFill>
                        <a:effectLst/>
                      </a:endParaRPr>
                    </a:p>
                  </a:txBody>
                  <a:tcPr/>
                </a:tc>
              </a:tr>
              <a:tr h="1188720">
                <a:tc>
                  <a:txBody>
                    <a:bodyPr/>
                    <a:lstStyle/>
                    <a:p>
                      <a:r>
                        <a:rPr lang="en-US" sz="1800" b="0" dirty="0" smtClean="0">
                          <a:solidFill>
                            <a:schemeClr val="bg1"/>
                          </a:solidFill>
                          <a:effectLst/>
                        </a:rPr>
                        <a:t>Prevalence of microbial load in Open air traded edible termites.</a:t>
                      </a:r>
                      <a:endParaRPr lang="en-US" sz="1800" b="0" dirty="0">
                        <a:solidFill>
                          <a:schemeClr val="bg1"/>
                        </a:solidFill>
                        <a:effectLst/>
                      </a:endParaRPr>
                    </a:p>
                  </a:txBody>
                  <a:tcPr/>
                </a:tc>
                <a:tc vMerge="1">
                  <a:tcPr/>
                </a:tc>
                <a:tc vMerge="1">
                  <a:tcPr/>
                </a:tc>
                <a:tc>
                  <a:txBody>
                    <a:bodyPr/>
                    <a:lstStyle/>
                    <a:p>
                      <a:r>
                        <a:rPr lang="en-US" sz="1800" b="0" dirty="0" smtClean="0">
                          <a:solidFill>
                            <a:schemeClr val="bg1"/>
                          </a:solidFill>
                          <a:effectLst/>
                        </a:rPr>
                        <a:t>Three</a:t>
                      </a:r>
                      <a:r>
                        <a:rPr lang="en-US" sz="1800" b="0" baseline="0" dirty="0" smtClean="0">
                          <a:solidFill>
                            <a:schemeClr val="bg1"/>
                          </a:solidFill>
                          <a:effectLst/>
                        </a:rPr>
                        <a:t> </a:t>
                      </a:r>
                      <a:r>
                        <a:rPr lang="en-US" sz="1800" b="0" baseline="0" dirty="0" smtClean="0">
                          <a:solidFill>
                            <a:schemeClr val="bg1"/>
                          </a:solidFill>
                          <a:effectLst/>
                        </a:rPr>
                        <a:t>(46) beekeepers </a:t>
                      </a:r>
                      <a:r>
                        <a:rPr lang="en-US" sz="1800" b="0" baseline="0" dirty="0" smtClean="0">
                          <a:solidFill>
                            <a:schemeClr val="bg1"/>
                          </a:solidFill>
                          <a:effectLst/>
                        </a:rPr>
                        <a:t>will be randomly selected from </a:t>
                      </a:r>
                      <a:r>
                        <a:rPr lang="en-US" sz="1800" b="0" baseline="0" dirty="0" smtClean="0">
                          <a:solidFill>
                            <a:schemeClr val="bg1"/>
                          </a:solidFill>
                          <a:effectLst/>
                        </a:rPr>
                        <a:t>each district.</a:t>
                      </a:r>
                      <a:endParaRPr lang="en-US" sz="1800" b="0" dirty="0">
                        <a:solidFill>
                          <a:schemeClr val="bg1"/>
                        </a:solidFill>
                        <a:effectLst/>
                      </a:endParaRPr>
                    </a:p>
                  </a:txBody>
                  <a:tcPr/>
                </a:tc>
                <a:tc>
                  <a:txBody>
                    <a:bodyPr/>
                    <a:lstStyle/>
                    <a:p>
                      <a:r>
                        <a:rPr lang="en-US" sz="1600" b="0" dirty="0" smtClean="0">
                          <a:solidFill>
                            <a:schemeClr val="bg1"/>
                          </a:solidFill>
                          <a:effectLst/>
                        </a:rPr>
                        <a:t>Factorial</a:t>
                      </a:r>
                      <a:r>
                        <a:rPr lang="en-US" sz="1600" b="0" baseline="0" dirty="0" smtClean="0">
                          <a:solidFill>
                            <a:schemeClr val="bg1"/>
                          </a:solidFill>
                          <a:effectLst/>
                        </a:rPr>
                        <a:t>  Design </a:t>
                      </a:r>
                      <a:endParaRPr lang="en-US" sz="1600" b="0" dirty="0">
                        <a:solidFill>
                          <a:schemeClr val="bg1"/>
                        </a:solidFill>
                        <a:effectLst/>
                      </a:endParaRPr>
                    </a:p>
                  </a:txBody>
                  <a:tcPr/>
                </a:tc>
              </a:tr>
              <a:tr h="2011680">
                <a:tc>
                  <a:txBody>
                    <a:bodyPr/>
                    <a:lstStyle/>
                    <a:p>
                      <a:r>
                        <a:rPr lang="en-US" sz="1800" b="0" dirty="0" smtClean="0">
                          <a:solidFill>
                            <a:schemeClr val="bg1"/>
                          </a:solidFill>
                          <a:effectLst/>
                        </a:rPr>
                        <a:t>Efficacy of common postharvest processing practices in microbial load reduction.</a:t>
                      </a:r>
                      <a:endParaRPr lang="en-US" sz="1800" b="0" dirty="0">
                        <a:solidFill>
                          <a:schemeClr val="bg1"/>
                        </a:solidFill>
                        <a:effectLst/>
                      </a:endParaRPr>
                    </a:p>
                  </a:txBody>
                  <a:tcPr/>
                </a:tc>
                <a:tc vMerge="1">
                  <a:tcPr/>
                </a:tc>
                <a:tc vMerge="1">
                  <a:tcPr/>
                </a:tc>
                <a:tc>
                  <a:txBody>
                    <a:bodyPr/>
                    <a:lstStyle/>
                    <a:p>
                      <a:r>
                        <a:rPr lang="en-US" sz="1800" b="0" baseline="0" dirty="0" smtClean="0">
                          <a:solidFill>
                            <a:schemeClr val="bg1"/>
                          </a:solidFill>
                          <a:effectLst/>
                        </a:rPr>
                        <a:t>Chicken will fed on commercial feed, bee brood  and commercial with curl bee brood as additives </a:t>
                      </a:r>
                      <a:r>
                        <a:rPr lang="en-US" sz="1800" b="0" baseline="0" dirty="0" smtClean="0">
                          <a:solidFill>
                            <a:schemeClr val="bg1"/>
                          </a:solidFill>
                          <a:effectLst/>
                        </a:rPr>
                        <a:t>subjected to 3 </a:t>
                      </a:r>
                      <a:r>
                        <a:rPr lang="en-US" sz="1800" b="0" baseline="0" dirty="0" smtClean="0">
                          <a:solidFill>
                            <a:schemeClr val="bg1"/>
                          </a:solidFill>
                          <a:effectLst/>
                        </a:rPr>
                        <a:t> feeding substrate as (treatments</a:t>
                      </a:r>
                      <a:r>
                        <a:rPr lang="en-US" sz="1800" b="0" baseline="0" dirty="0" smtClean="0">
                          <a:solidFill>
                            <a:schemeClr val="bg1"/>
                          </a:solidFill>
                          <a:effectLst/>
                        </a:rPr>
                        <a:t>) </a:t>
                      </a:r>
                      <a:endParaRPr lang="en-US" sz="1800" b="0" dirty="0">
                        <a:solidFill>
                          <a:schemeClr val="bg1"/>
                        </a:solidFill>
                        <a:effectLst/>
                      </a:endParaRPr>
                    </a:p>
                  </a:txBody>
                  <a:tcPr/>
                </a:tc>
                <a:tc>
                  <a:txBody>
                    <a:bodyPr/>
                    <a:lstStyle/>
                    <a:p>
                      <a:r>
                        <a:rPr lang="en-US" sz="1600" b="0" dirty="0" smtClean="0">
                          <a:solidFill>
                            <a:schemeClr val="bg1"/>
                          </a:solidFill>
                          <a:effectLst/>
                        </a:rPr>
                        <a:t>Complete</a:t>
                      </a:r>
                      <a:r>
                        <a:rPr lang="en-US" sz="1600" b="0" baseline="0" dirty="0" smtClean="0">
                          <a:solidFill>
                            <a:schemeClr val="bg1"/>
                          </a:solidFill>
                          <a:effectLst/>
                        </a:rPr>
                        <a:t> Randomized Design </a:t>
                      </a:r>
                      <a:endParaRPr lang="en-US" sz="1600" b="0" dirty="0">
                        <a:solidFill>
                          <a:schemeClr val="bg1"/>
                        </a:solidFill>
                        <a:effectLst/>
                      </a:endParaRPr>
                    </a:p>
                  </a:txBody>
                  <a:tcPr/>
                </a:tc>
              </a:tr>
            </a:tbl>
          </a:graphicData>
        </a:graphic>
      </p:graphicFrame>
      <p:sp>
        <p:nvSpPr>
          <p:cNvPr id="2" name="Title 1"/>
          <p:cNvSpPr>
            <a:spLocks noGrp="1"/>
          </p:cNvSpPr>
          <p:nvPr>
            <p:ph type="title"/>
          </p:nvPr>
        </p:nvSpPr>
        <p:spPr>
          <a:xfrm>
            <a:off x="421243" y="0"/>
            <a:ext cx="8229600" cy="779585"/>
          </a:xfrm>
        </p:spPr>
        <p:txBody>
          <a:bodyPr/>
          <a:lstStyle/>
          <a:p>
            <a:pPr algn="l"/>
            <a:r>
              <a:rPr lang="en-GB" sz="4800" dirty="0" smtClean="0">
                <a:solidFill>
                  <a:schemeClr val="bg2"/>
                </a:solidFill>
                <a:latin typeface="Arial Black" panose="020B0A04020102020204" pitchFamily="34" charset="0"/>
              </a:rPr>
              <a:t>Cont’d</a:t>
            </a:r>
            <a:r>
              <a:rPr lang="en-GB" dirty="0" smtClean="0">
                <a:solidFill>
                  <a:schemeClr val="bg2"/>
                </a:solidFill>
                <a:latin typeface="Arial Black" panose="020B0A04020102020204" pitchFamily="34" charset="0"/>
              </a:rPr>
              <a:t> </a:t>
            </a:r>
            <a:r>
              <a:rPr lang="en-GB" sz="4000" dirty="0" smtClean="0">
                <a:solidFill>
                  <a:schemeClr val="bg2"/>
                </a:solidFill>
                <a:latin typeface="Arial Black" panose="020B0A04020102020204" pitchFamily="34" charset="0"/>
              </a:rPr>
              <a:t>– </a:t>
            </a:r>
            <a:r>
              <a:rPr lang="en-GB" sz="2400" dirty="0" smtClean="0">
                <a:solidFill>
                  <a:schemeClr val="bg2"/>
                </a:solidFill>
                <a:latin typeface="Arial Black" panose="020B0A04020102020204" pitchFamily="34" charset="0"/>
              </a:rPr>
              <a:t>SUMMARY </a:t>
            </a:r>
            <a:endParaRPr lang="en-GB" sz="4000" b="1" dirty="0">
              <a:solidFill>
                <a:schemeClr val="bg2"/>
              </a:solidFill>
            </a:endParaRPr>
          </a:p>
        </p:txBody>
      </p:sp>
      <p:sp>
        <p:nvSpPr>
          <p:cNvPr id="4" name="Slide Number Placeholder 3"/>
          <p:cNvSpPr>
            <a:spLocks noGrp="1"/>
          </p:cNvSpPr>
          <p:nvPr>
            <p:ph type="sldNum" sz="quarter" idx="12"/>
          </p:nvPr>
        </p:nvSpPr>
        <p:spPr>
          <a:xfrm>
            <a:off x="8551824" y="6492875"/>
            <a:ext cx="561975" cy="365125"/>
          </a:xfrm>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a:xfrm>
            <a:off x="6496050" y="6477000"/>
            <a:ext cx="2085975" cy="365125"/>
          </a:xfrm>
        </p:spPr>
        <p:txBody>
          <a:bodyPr/>
          <a:lstStyle/>
          <a:p>
            <a:fld id="{08A177FB-72F6-4E19-B4DA-B7AF5C60E983}" type="datetime2">
              <a:rPr lang="en-US" b="1" smtClean="0">
                <a:solidFill>
                  <a:schemeClr val="bg1"/>
                </a:solidFill>
              </a:rPr>
            </a:fld>
            <a:endParaRPr lang="en-US" b="1" dirty="0">
              <a:solidFill>
                <a:schemeClr val="bg1"/>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76199" y="720379"/>
          <a:ext cx="8610601" cy="5863301"/>
        </p:xfrm>
        <a:graphic>
          <a:graphicData uri="http://schemas.openxmlformats.org/drawingml/2006/table">
            <a:tbl>
              <a:tblPr firstRow="1">
                <a:tableStyleId>{5C22544A-7EE6-4342-B048-85BDC9FD1C3A}</a:tableStyleId>
              </a:tblPr>
              <a:tblGrid>
                <a:gridCol w="1945628"/>
                <a:gridCol w="1011971"/>
                <a:gridCol w="1541728"/>
                <a:gridCol w="2778769"/>
                <a:gridCol w="1332505"/>
              </a:tblGrid>
              <a:tr h="651221">
                <a:tc>
                  <a:txBody>
                    <a:bodyPr/>
                    <a:lstStyle/>
                    <a:p>
                      <a:r>
                        <a:rPr lang="en-GB" sz="1400" b="0" dirty="0" smtClean="0">
                          <a:solidFill>
                            <a:schemeClr val="tx1"/>
                          </a:solidFill>
                          <a:latin typeface="Arial Black" panose="020B0A04020102020204" pitchFamily="34" charset="0"/>
                        </a:rPr>
                        <a:t>OBJECTIVES</a:t>
                      </a:r>
                      <a:endParaRPr lang="en-US" sz="1400" b="1" dirty="0">
                        <a:solidFill>
                          <a:schemeClr val="tx1"/>
                        </a:solidFill>
                      </a:endParaRPr>
                    </a:p>
                  </a:txBody>
                  <a:tcPr/>
                </a:tc>
                <a:tc>
                  <a:txBody>
                    <a:bodyPr/>
                    <a:lstStyle/>
                    <a:p>
                      <a:r>
                        <a:rPr lang="en-GB" sz="1400" b="0" dirty="0" smtClean="0">
                          <a:solidFill>
                            <a:schemeClr val="tx1"/>
                          </a:solidFill>
                          <a:latin typeface="Arial Black" panose="020B0A04020102020204" pitchFamily="34" charset="0"/>
                        </a:rPr>
                        <a:t>STUDY</a:t>
                      </a:r>
                      <a:r>
                        <a:rPr lang="en-GB" sz="1400" b="0" baseline="0" dirty="0" smtClean="0">
                          <a:solidFill>
                            <a:schemeClr val="tx1"/>
                          </a:solidFill>
                          <a:latin typeface="Arial Black" panose="020B0A04020102020204" pitchFamily="34" charset="0"/>
                        </a:rPr>
                        <a:t> AREA</a:t>
                      </a:r>
                      <a:endParaRPr lang="en-US" sz="1400" b="1" dirty="0">
                        <a:solidFill>
                          <a:schemeClr val="tx1"/>
                        </a:solidFill>
                      </a:endParaRPr>
                    </a:p>
                  </a:txBody>
                  <a:tcPr/>
                </a:tc>
                <a:tc>
                  <a:txBody>
                    <a:bodyPr/>
                    <a:lstStyle/>
                    <a:p>
                      <a:r>
                        <a:rPr lang="en-GB" sz="1400" b="0" dirty="0" smtClean="0">
                          <a:solidFill>
                            <a:schemeClr val="tx1"/>
                          </a:solidFill>
                          <a:latin typeface="Arial Black" panose="020B0A04020102020204" pitchFamily="34" charset="0"/>
                        </a:rPr>
                        <a:t>STUDY</a:t>
                      </a:r>
                      <a:r>
                        <a:rPr lang="en-GB" sz="1400" b="0" baseline="0" dirty="0" smtClean="0">
                          <a:solidFill>
                            <a:schemeClr val="tx1"/>
                          </a:solidFill>
                          <a:latin typeface="Arial Black" panose="020B0A04020102020204" pitchFamily="34" charset="0"/>
                        </a:rPr>
                        <a:t> POPULATION</a:t>
                      </a:r>
                      <a:endParaRPr lang="en-US" sz="1400" b="1" dirty="0">
                        <a:solidFill>
                          <a:schemeClr val="tx1"/>
                        </a:solidFill>
                      </a:endParaRPr>
                    </a:p>
                  </a:txBody>
                  <a:tcPr/>
                </a:tc>
                <a:tc>
                  <a:txBody>
                    <a:bodyPr/>
                    <a:lstStyle/>
                    <a:p>
                      <a:r>
                        <a:rPr lang="en-GB" sz="1400" b="0" dirty="0" smtClean="0">
                          <a:solidFill>
                            <a:schemeClr val="tx1"/>
                          </a:solidFill>
                          <a:latin typeface="Arial Black" panose="020B0A04020102020204" pitchFamily="34" charset="0"/>
                        </a:rPr>
                        <a:t>SAMPLING</a:t>
                      </a:r>
                      <a:r>
                        <a:rPr lang="en-GB" sz="1400" b="0" baseline="0" dirty="0" smtClean="0">
                          <a:solidFill>
                            <a:schemeClr val="tx1"/>
                          </a:solidFill>
                          <a:latin typeface="Arial Black" panose="020B0A04020102020204" pitchFamily="34" charset="0"/>
                        </a:rPr>
                        <a:t> CRITERIA</a:t>
                      </a:r>
                      <a:endParaRPr lang="en-US" sz="1400" b="1" dirty="0">
                        <a:solidFill>
                          <a:schemeClr val="tx1"/>
                        </a:solidFill>
                      </a:endParaRPr>
                    </a:p>
                  </a:txBody>
                  <a:tcPr/>
                </a:tc>
                <a:tc>
                  <a:txBody>
                    <a:bodyPr/>
                    <a:lstStyle/>
                    <a:p>
                      <a:r>
                        <a:rPr lang="en-GB" sz="1400" b="0" dirty="0" smtClean="0">
                          <a:solidFill>
                            <a:schemeClr val="tx1"/>
                          </a:solidFill>
                          <a:latin typeface="Arial Black" panose="020B0A04020102020204" pitchFamily="34" charset="0"/>
                        </a:rPr>
                        <a:t>STUDY DESIGN</a:t>
                      </a:r>
                      <a:endParaRPr lang="en-US" sz="1400" b="1" dirty="0">
                        <a:solidFill>
                          <a:schemeClr val="tx1"/>
                        </a:solidFill>
                      </a:endParaRPr>
                    </a:p>
                  </a:txBody>
                  <a:tcPr/>
                </a:tc>
              </a:tr>
              <a:tr h="1885660">
                <a:tc>
                  <a:txBody>
                    <a:bodyPr/>
                    <a:lstStyle/>
                    <a:p>
                      <a:r>
                        <a:rPr lang="en-US" sz="1800" b="0" dirty="0" smtClean="0">
                          <a:solidFill>
                            <a:schemeClr val="bg1"/>
                          </a:solidFill>
                          <a:effectLst/>
                        </a:rPr>
                        <a:t>Identify common trader food safety and hygiene practices of edible termites in open air markets.</a:t>
                      </a:r>
                      <a:endParaRPr lang="en-US" sz="1800" b="0" dirty="0" smtClean="0">
                        <a:solidFill>
                          <a:schemeClr val="bg1"/>
                        </a:solidFill>
                        <a:effectLst/>
                      </a:endParaRPr>
                    </a:p>
                  </a:txBody>
                  <a:tcPr/>
                </a:tc>
                <a:tc rowSpan="3">
                  <a:txBody>
                    <a:bodyPr/>
                    <a:lstStyle/>
                    <a:p>
                      <a:pPr algn="r"/>
                      <a:r>
                        <a:rPr lang="en-US" sz="1800" b="0" dirty="0" smtClean="0">
                          <a:solidFill>
                            <a:schemeClr val="bg1"/>
                          </a:solidFill>
                          <a:effectLst/>
                        </a:rPr>
                        <a:t>Kiruhura,Mbarara,Sheema</a:t>
                      </a:r>
                      <a:r>
                        <a:rPr lang="en-US" sz="1800" b="0" baseline="0" dirty="0" smtClean="0">
                          <a:solidFill>
                            <a:schemeClr val="bg1"/>
                          </a:solidFill>
                          <a:effectLst/>
                        </a:rPr>
                        <a:t> Western Uganda</a:t>
                      </a:r>
                      <a:r>
                        <a:rPr lang="en-US" sz="1800" b="0" dirty="0" smtClean="0">
                          <a:solidFill>
                            <a:schemeClr val="bg1"/>
                          </a:solidFill>
                          <a:effectLst/>
                        </a:rPr>
                        <a:t> </a:t>
                      </a:r>
                      <a:endParaRPr lang="en-US" sz="1800" b="0" dirty="0">
                        <a:solidFill>
                          <a:schemeClr val="bg1"/>
                        </a:solidFill>
                        <a:effectLst/>
                      </a:endParaRPr>
                    </a:p>
                  </a:txBody>
                  <a:tcPr vert="vert270" anchor="ctr"/>
                </a:tc>
                <a:tc rowSpan="3">
                  <a:txBody>
                    <a:bodyPr/>
                    <a:lstStyle/>
                    <a:p>
                      <a:pPr algn="ctr"/>
                      <a:r>
                        <a:rPr lang="en-US" sz="2000" b="0" dirty="0" smtClean="0">
                          <a:solidFill>
                            <a:schemeClr val="bg1"/>
                          </a:solidFill>
                          <a:effectLst/>
                        </a:rPr>
                        <a:t>Commercial</a:t>
                      </a:r>
                      <a:r>
                        <a:rPr lang="en-US" sz="2000" b="0" baseline="0" dirty="0" smtClean="0">
                          <a:solidFill>
                            <a:schemeClr val="bg1"/>
                          </a:solidFill>
                          <a:effectLst/>
                        </a:rPr>
                        <a:t> and small scale beekeepers in the region experiencing bee colonies loss</a:t>
                      </a:r>
                      <a:endParaRPr lang="en-US" sz="1800" b="0" dirty="0">
                        <a:solidFill>
                          <a:schemeClr val="bg1"/>
                        </a:solidFill>
                        <a:effectLst/>
                      </a:endParaRPr>
                    </a:p>
                  </a:txBody>
                  <a:tcPr vert="vert270" anchor="ctr"/>
                </a:tc>
                <a:tc>
                  <a:txBody>
                    <a:bodyPr/>
                    <a:lstStyle/>
                    <a:p>
                      <a:r>
                        <a:rPr lang="en-US" sz="1600" b="0" baseline="0" dirty="0" smtClean="0">
                          <a:solidFill>
                            <a:schemeClr val="bg1"/>
                          </a:solidFill>
                          <a:effectLst/>
                        </a:rPr>
                        <a:t>A Stratified Random Sampling </a:t>
                      </a:r>
                      <a:endParaRPr lang="en-US" sz="1600" b="0" baseline="0" dirty="0" smtClean="0">
                        <a:solidFill>
                          <a:schemeClr val="bg1"/>
                        </a:solidFill>
                        <a:effectLst/>
                      </a:endParaRPr>
                    </a:p>
                    <a:p>
                      <a:endParaRPr lang="en-US" sz="1600" b="0" baseline="0" dirty="0" smtClean="0">
                        <a:solidFill>
                          <a:schemeClr val="bg1"/>
                        </a:solidFill>
                        <a:effectLst/>
                      </a:endParaRPr>
                    </a:p>
                    <a:p>
                      <a:endParaRPr lang="en-US" sz="1600" b="0" dirty="0">
                        <a:solidFill>
                          <a:schemeClr val="bg1"/>
                        </a:solidFill>
                        <a:effectLst/>
                      </a:endParaRPr>
                    </a:p>
                  </a:txBody>
                  <a:tcPr/>
                </a:tc>
                <a:tc>
                  <a:txBody>
                    <a:bodyPr/>
                    <a:lstStyle/>
                    <a:p>
                      <a:r>
                        <a:rPr lang="en-US" sz="1600" b="0" dirty="0" smtClean="0">
                          <a:solidFill>
                            <a:schemeClr val="bg1"/>
                          </a:solidFill>
                          <a:effectLst/>
                        </a:rPr>
                        <a:t>Survey Design</a:t>
                      </a:r>
                      <a:r>
                        <a:rPr lang="en-US" sz="1600" b="0" baseline="0" dirty="0" smtClean="0">
                          <a:solidFill>
                            <a:schemeClr val="bg1"/>
                          </a:solidFill>
                          <a:effectLst/>
                        </a:rPr>
                        <a:t> </a:t>
                      </a:r>
                      <a:endParaRPr lang="en-US" sz="1600" b="0" dirty="0">
                        <a:solidFill>
                          <a:schemeClr val="bg1"/>
                        </a:solidFill>
                        <a:effectLst/>
                      </a:endParaRPr>
                    </a:p>
                  </a:txBody>
                  <a:tcPr/>
                </a:tc>
              </a:tr>
              <a:tr h="1188720">
                <a:tc>
                  <a:txBody>
                    <a:bodyPr/>
                    <a:lstStyle/>
                    <a:p>
                      <a:r>
                        <a:rPr lang="en-US" sz="1800" b="0" dirty="0" smtClean="0">
                          <a:solidFill>
                            <a:schemeClr val="bg1"/>
                          </a:solidFill>
                          <a:effectLst/>
                        </a:rPr>
                        <a:t>Prevalence of microbial load in Open air traded edible termites.</a:t>
                      </a:r>
                      <a:endParaRPr lang="en-US" sz="1800" b="0" dirty="0">
                        <a:solidFill>
                          <a:schemeClr val="bg1"/>
                        </a:solidFill>
                        <a:effectLst/>
                      </a:endParaRPr>
                    </a:p>
                  </a:txBody>
                  <a:tcPr/>
                </a:tc>
                <a:tc vMerge="1">
                  <a:tcPr/>
                </a:tc>
                <a:tc vMerge="1">
                  <a:tcPr/>
                </a:tc>
                <a:tc>
                  <a:txBody>
                    <a:bodyPr/>
                    <a:lstStyle/>
                    <a:p>
                      <a:r>
                        <a:rPr lang="en-US" sz="1800" b="0" dirty="0" smtClean="0">
                          <a:solidFill>
                            <a:schemeClr val="bg1"/>
                          </a:solidFill>
                          <a:effectLst/>
                        </a:rPr>
                        <a:t>Three</a:t>
                      </a:r>
                      <a:r>
                        <a:rPr lang="en-US" sz="1800" b="0" baseline="0" dirty="0" smtClean="0">
                          <a:solidFill>
                            <a:schemeClr val="bg1"/>
                          </a:solidFill>
                          <a:effectLst/>
                        </a:rPr>
                        <a:t> </a:t>
                      </a:r>
                      <a:r>
                        <a:rPr lang="en-US" sz="1800" b="0" baseline="0" dirty="0" smtClean="0">
                          <a:solidFill>
                            <a:schemeClr val="bg1"/>
                          </a:solidFill>
                          <a:effectLst/>
                        </a:rPr>
                        <a:t>(46) beekeepers </a:t>
                      </a:r>
                      <a:r>
                        <a:rPr lang="en-US" sz="1800" b="0" baseline="0" dirty="0" smtClean="0">
                          <a:solidFill>
                            <a:schemeClr val="bg1"/>
                          </a:solidFill>
                          <a:effectLst/>
                        </a:rPr>
                        <a:t>will be randomly selected from </a:t>
                      </a:r>
                      <a:r>
                        <a:rPr lang="en-US" sz="1800" b="0" baseline="0" dirty="0" smtClean="0">
                          <a:solidFill>
                            <a:schemeClr val="bg1"/>
                          </a:solidFill>
                          <a:effectLst/>
                        </a:rPr>
                        <a:t>each district.</a:t>
                      </a:r>
                      <a:endParaRPr lang="en-US" sz="1800" b="0" dirty="0">
                        <a:solidFill>
                          <a:schemeClr val="bg1"/>
                        </a:solidFill>
                        <a:effectLst/>
                      </a:endParaRPr>
                    </a:p>
                  </a:txBody>
                  <a:tcPr/>
                </a:tc>
                <a:tc>
                  <a:txBody>
                    <a:bodyPr/>
                    <a:lstStyle/>
                    <a:p>
                      <a:r>
                        <a:rPr lang="en-US" sz="1600" b="0" dirty="0" smtClean="0">
                          <a:solidFill>
                            <a:schemeClr val="bg1"/>
                          </a:solidFill>
                          <a:effectLst/>
                        </a:rPr>
                        <a:t>Factorial</a:t>
                      </a:r>
                      <a:r>
                        <a:rPr lang="en-US" sz="1600" b="0" baseline="0" dirty="0" smtClean="0">
                          <a:solidFill>
                            <a:schemeClr val="bg1"/>
                          </a:solidFill>
                          <a:effectLst/>
                        </a:rPr>
                        <a:t>  Design </a:t>
                      </a:r>
                      <a:endParaRPr lang="en-US" sz="1600" b="0" dirty="0">
                        <a:solidFill>
                          <a:schemeClr val="bg1"/>
                        </a:solidFill>
                        <a:effectLst/>
                      </a:endParaRPr>
                    </a:p>
                  </a:txBody>
                  <a:tcPr/>
                </a:tc>
              </a:tr>
              <a:tr h="2011680">
                <a:tc>
                  <a:txBody>
                    <a:bodyPr/>
                    <a:lstStyle/>
                    <a:p>
                      <a:r>
                        <a:rPr lang="en-US" sz="1800" b="0" dirty="0" smtClean="0">
                          <a:solidFill>
                            <a:schemeClr val="bg1"/>
                          </a:solidFill>
                          <a:effectLst/>
                        </a:rPr>
                        <a:t>Efficacy of common postharvest processing practices in microbial load reduction.</a:t>
                      </a:r>
                      <a:endParaRPr lang="en-US" sz="1800" b="0" dirty="0">
                        <a:solidFill>
                          <a:schemeClr val="bg1"/>
                        </a:solidFill>
                        <a:effectLst/>
                      </a:endParaRPr>
                    </a:p>
                  </a:txBody>
                  <a:tcPr/>
                </a:tc>
                <a:tc vMerge="1">
                  <a:tcPr/>
                </a:tc>
                <a:tc vMerge="1">
                  <a:tcPr/>
                </a:tc>
                <a:tc>
                  <a:txBody>
                    <a:bodyPr/>
                    <a:lstStyle/>
                    <a:p>
                      <a:r>
                        <a:rPr lang="en-US" sz="1800" b="0" baseline="0" dirty="0" smtClean="0">
                          <a:solidFill>
                            <a:schemeClr val="bg1"/>
                          </a:solidFill>
                          <a:effectLst/>
                        </a:rPr>
                        <a:t>Chicken will fed on commercial feed, bee brood  and commercial with curl bee brood as additives </a:t>
                      </a:r>
                      <a:r>
                        <a:rPr lang="en-US" sz="1800" b="0" baseline="0" dirty="0" smtClean="0">
                          <a:solidFill>
                            <a:schemeClr val="bg1"/>
                          </a:solidFill>
                          <a:effectLst/>
                        </a:rPr>
                        <a:t>subjected to 3 </a:t>
                      </a:r>
                      <a:r>
                        <a:rPr lang="en-US" sz="1800" b="0" baseline="0" dirty="0" smtClean="0">
                          <a:solidFill>
                            <a:schemeClr val="bg1"/>
                          </a:solidFill>
                          <a:effectLst/>
                        </a:rPr>
                        <a:t> feeding substrate as (treatments</a:t>
                      </a:r>
                      <a:r>
                        <a:rPr lang="en-US" sz="1800" b="0" baseline="0" dirty="0" smtClean="0">
                          <a:solidFill>
                            <a:schemeClr val="bg1"/>
                          </a:solidFill>
                          <a:effectLst/>
                        </a:rPr>
                        <a:t>) </a:t>
                      </a:r>
                      <a:endParaRPr lang="en-US" sz="1800" b="0" dirty="0">
                        <a:solidFill>
                          <a:schemeClr val="bg1"/>
                        </a:solidFill>
                        <a:effectLst/>
                      </a:endParaRPr>
                    </a:p>
                  </a:txBody>
                  <a:tcPr/>
                </a:tc>
                <a:tc>
                  <a:txBody>
                    <a:bodyPr/>
                    <a:lstStyle/>
                    <a:p>
                      <a:r>
                        <a:rPr lang="en-US" sz="1600" b="0" dirty="0" smtClean="0">
                          <a:solidFill>
                            <a:schemeClr val="bg1"/>
                          </a:solidFill>
                          <a:effectLst/>
                        </a:rPr>
                        <a:t>Complete</a:t>
                      </a:r>
                      <a:r>
                        <a:rPr lang="en-US" sz="1600" b="0" baseline="0" dirty="0" smtClean="0">
                          <a:solidFill>
                            <a:schemeClr val="bg1"/>
                          </a:solidFill>
                          <a:effectLst/>
                        </a:rPr>
                        <a:t> Randomized Design </a:t>
                      </a:r>
                      <a:endParaRPr lang="en-US" sz="1600" b="0" dirty="0">
                        <a:solidFill>
                          <a:schemeClr val="bg1"/>
                        </a:solidFill>
                        <a:effectLst/>
                      </a:endParaRPr>
                    </a:p>
                  </a:txBody>
                  <a:tcPr/>
                </a:tc>
              </a:tr>
            </a:tbl>
          </a:graphicData>
        </a:graphic>
      </p:graphicFrame>
      <p:sp>
        <p:nvSpPr>
          <p:cNvPr id="2" name="Title 1"/>
          <p:cNvSpPr>
            <a:spLocks noGrp="1"/>
          </p:cNvSpPr>
          <p:nvPr>
            <p:ph type="title"/>
          </p:nvPr>
        </p:nvSpPr>
        <p:spPr>
          <a:xfrm>
            <a:off x="421243" y="0"/>
            <a:ext cx="8229600" cy="779585"/>
          </a:xfrm>
        </p:spPr>
        <p:txBody>
          <a:bodyPr/>
          <a:lstStyle/>
          <a:p>
            <a:pPr algn="l"/>
            <a:r>
              <a:rPr lang="en-GB" sz="4800" dirty="0" smtClean="0">
                <a:solidFill>
                  <a:schemeClr val="bg2"/>
                </a:solidFill>
                <a:latin typeface="Arial Black" panose="020B0A04020102020204" pitchFamily="34" charset="0"/>
              </a:rPr>
              <a:t>Cont’d</a:t>
            </a:r>
            <a:r>
              <a:rPr lang="en-GB" dirty="0" smtClean="0">
                <a:solidFill>
                  <a:schemeClr val="bg2"/>
                </a:solidFill>
                <a:latin typeface="Arial Black" panose="020B0A04020102020204" pitchFamily="34" charset="0"/>
              </a:rPr>
              <a:t> </a:t>
            </a:r>
            <a:r>
              <a:rPr lang="en-GB" sz="4000" dirty="0" smtClean="0">
                <a:solidFill>
                  <a:schemeClr val="bg2"/>
                </a:solidFill>
                <a:latin typeface="Arial Black" panose="020B0A04020102020204" pitchFamily="34" charset="0"/>
              </a:rPr>
              <a:t>– </a:t>
            </a:r>
            <a:r>
              <a:rPr lang="en-GB" sz="2400" dirty="0" smtClean="0">
                <a:solidFill>
                  <a:schemeClr val="bg2"/>
                </a:solidFill>
                <a:latin typeface="Arial Black" panose="020B0A04020102020204" pitchFamily="34" charset="0"/>
              </a:rPr>
              <a:t>SUMMARY </a:t>
            </a:r>
            <a:endParaRPr lang="en-GB" sz="4000" b="1" dirty="0">
              <a:solidFill>
                <a:schemeClr val="bg2"/>
              </a:solidFill>
            </a:endParaRPr>
          </a:p>
        </p:txBody>
      </p:sp>
      <p:sp>
        <p:nvSpPr>
          <p:cNvPr id="4" name="Slide Number Placeholder 3"/>
          <p:cNvSpPr>
            <a:spLocks noGrp="1"/>
          </p:cNvSpPr>
          <p:nvPr>
            <p:ph type="sldNum" sz="quarter" idx="12"/>
          </p:nvPr>
        </p:nvSpPr>
        <p:spPr>
          <a:xfrm>
            <a:off x="8551824" y="6492875"/>
            <a:ext cx="561975" cy="365125"/>
          </a:xfrm>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a:xfrm>
            <a:off x="6496050" y="6477000"/>
            <a:ext cx="2085975" cy="365125"/>
          </a:xfrm>
        </p:spPr>
        <p:txBody>
          <a:bodyPr/>
          <a:lstStyle/>
          <a:p>
            <a:fld id="{08A177FB-72F6-4E19-B4DA-B7AF5C60E983}" type="datetime2">
              <a:rPr lang="en-US" b="1" smtClean="0">
                <a:solidFill>
                  <a:schemeClr val="bg1"/>
                </a:solidFill>
              </a:rPr>
            </a:fld>
            <a:endParaRPr lang="en-US" b="1" dirty="0">
              <a:solidFill>
                <a:schemeClr val="bg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243" y="304800"/>
            <a:ext cx="8229600" cy="914400"/>
          </a:xfrm>
        </p:spPr>
        <p:txBody>
          <a:bodyPr/>
          <a:lstStyle/>
          <a:p>
            <a:pPr algn="l"/>
            <a:r>
              <a:rPr lang="en-GB" sz="4800" b="1" dirty="0" smtClean="0">
                <a:solidFill>
                  <a:schemeClr val="bg2"/>
                </a:solidFill>
                <a:latin typeface="Arial Black" panose="020B0A04020102020204" pitchFamily="34" charset="0"/>
              </a:rPr>
              <a:t>Expected outcomes</a:t>
            </a:r>
            <a:endParaRPr lang="en-GB" sz="2800" b="1" dirty="0">
              <a:solidFill>
                <a:schemeClr val="bg2"/>
              </a:solidFill>
            </a:endParaRPr>
          </a:p>
        </p:txBody>
      </p:sp>
      <p:sp>
        <p:nvSpPr>
          <p:cNvPr id="3" name="Content Placeholder 2"/>
          <p:cNvSpPr>
            <a:spLocks noGrp="1"/>
          </p:cNvSpPr>
          <p:nvPr>
            <p:ph idx="1"/>
          </p:nvPr>
        </p:nvSpPr>
        <p:spPr>
          <a:xfrm>
            <a:off x="203448" y="990600"/>
            <a:ext cx="8665190" cy="5715000"/>
          </a:xfrm>
        </p:spPr>
        <p:txBody>
          <a:bodyPr>
            <a:normAutofit fontScale="92500" lnSpcReduction="10000"/>
          </a:bodyPr>
          <a:lstStyle/>
          <a:p>
            <a:pPr marL="0" indent="0" algn="just">
              <a:lnSpc>
                <a:spcPct val="110000"/>
              </a:lnSpc>
              <a:buFont typeface="Wingdings" panose="05000000000000000000" pitchFamily="2" charset="2"/>
              <a:buChar char="q"/>
            </a:pPr>
            <a:r>
              <a:rPr lang="en-US" sz="2900" b="1" dirty="0" smtClean="0">
                <a:ln w="0"/>
                <a:solidFill>
                  <a:schemeClr val="bg1"/>
                </a:solidFill>
                <a:latin typeface="Arial Black" panose="020B0A04020102020204" pitchFamily="34" charset="0"/>
                <a:cs typeface="Arial" panose="020B0604020202020204" pitchFamily="34" charset="0"/>
              </a:rPr>
              <a:t> </a:t>
            </a:r>
            <a:r>
              <a:rPr lang="en-US" b="1" dirty="0" smtClean="0">
                <a:ln w="0"/>
                <a:solidFill>
                  <a:schemeClr val="bg1"/>
                </a:solidFill>
                <a:latin typeface="Arial Black" panose="020B0A04020102020204" pitchFamily="34" charset="0"/>
                <a:cs typeface="Arial" panose="020B0604020202020204" pitchFamily="34" charset="0"/>
              </a:rPr>
              <a:t>Impact the future of agriculture in a way of contributing to food and nutritional security.</a:t>
            </a:r>
            <a:endParaRPr lang="en-US" b="1" dirty="0" smtClean="0">
              <a:ln w="0"/>
              <a:solidFill>
                <a:schemeClr val="bg1"/>
              </a:solidFill>
              <a:latin typeface="Arial Black" panose="020B0A04020102020204" pitchFamily="34" charset="0"/>
              <a:cs typeface="Arial" panose="020B0604020202020204" pitchFamily="34" charset="0"/>
            </a:endParaRPr>
          </a:p>
          <a:p>
            <a:pPr marL="0" indent="0" algn="just">
              <a:lnSpc>
                <a:spcPct val="110000"/>
              </a:lnSpc>
              <a:buNone/>
            </a:pPr>
            <a:endParaRPr lang="en-US" b="1" dirty="0" smtClean="0">
              <a:ln w="0"/>
              <a:solidFill>
                <a:schemeClr val="bg1"/>
              </a:solidFill>
              <a:latin typeface="Arial Black" panose="020B0A04020102020204" pitchFamily="34" charset="0"/>
              <a:cs typeface="Arial" panose="020B0604020202020204" pitchFamily="34" charset="0"/>
            </a:endParaRPr>
          </a:p>
          <a:p>
            <a:pPr marL="0" indent="0" algn="just">
              <a:lnSpc>
                <a:spcPct val="110000"/>
              </a:lnSpc>
              <a:buFont typeface="Wingdings" panose="05000000000000000000" pitchFamily="2" charset="2"/>
              <a:buChar char="q"/>
            </a:pPr>
            <a:r>
              <a:rPr lang="en-US" b="1" dirty="0" smtClean="0">
                <a:ln w="0"/>
                <a:solidFill>
                  <a:schemeClr val="bg1"/>
                </a:solidFill>
                <a:latin typeface="Arial Black" panose="020B0A04020102020204" pitchFamily="34" charset="0"/>
                <a:cs typeface="Arial" panose="020B0604020202020204" pitchFamily="34" charset="0"/>
              </a:rPr>
              <a:t> </a:t>
            </a:r>
            <a:r>
              <a:rPr lang="en-US" sz="2600" b="1" dirty="0" smtClean="0">
                <a:ln w="0"/>
                <a:solidFill>
                  <a:schemeClr val="bg1"/>
                </a:solidFill>
                <a:latin typeface="Arial Black" panose="020B0A04020102020204" pitchFamily="34" charset="0"/>
                <a:cs typeface="Arial" panose="020B0604020202020204" pitchFamily="34" charset="0"/>
              </a:rPr>
              <a:t>Develop</a:t>
            </a:r>
            <a:r>
              <a:rPr lang="en-US" b="1" dirty="0" smtClean="0">
                <a:ln w="0"/>
                <a:solidFill>
                  <a:schemeClr val="bg1"/>
                </a:solidFill>
                <a:latin typeface="Arial Black" panose="020B0A04020102020204" pitchFamily="34" charset="0"/>
                <a:cs typeface="Arial" panose="020B0604020202020204" pitchFamily="34" charset="0"/>
              </a:rPr>
              <a:t> new method of mites’ control that are efficient and inexpensive. </a:t>
            </a:r>
            <a:endParaRPr lang="en-US" b="1" dirty="0" smtClean="0">
              <a:ln w="0"/>
              <a:solidFill>
                <a:schemeClr val="bg1"/>
              </a:solidFill>
              <a:latin typeface="Arial Black" panose="020B0A04020102020204" pitchFamily="34" charset="0"/>
              <a:cs typeface="Arial" panose="020B0604020202020204" pitchFamily="34" charset="0"/>
            </a:endParaRPr>
          </a:p>
          <a:p>
            <a:pPr marL="0" indent="0" algn="just">
              <a:lnSpc>
                <a:spcPct val="110000"/>
              </a:lnSpc>
              <a:buNone/>
            </a:pPr>
            <a:endParaRPr lang="en-US" b="1" dirty="0" smtClean="0">
              <a:ln w="0"/>
              <a:solidFill>
                <a:schemeClr val="bg1"/>
              </a:solidFill>
              <a:latin typeface="Arial Black" panose="020B0A04020102020204" pitchFamily="34" charset="0"/>
              <a:cs typeface="Arial" panose="020B0604020202020204" pitchFamily="34" charset="0"/>
            </a:endParaRPr>
          </a:p>
          <a:p>
            <a:pPr marL="0" indent="0" algn="just">
              <a:lnSpc>
                <a:spcPct val="110000"/>
              </a:lnSpc>
              <a:buFont typeface="Wingdings" panose="05000000000000000000" pitchFamily="2" charset="2"/>
              <a:buChar char="q"/>
            </a:pPr>
            <a:r>
              <a:rPr lang="en-US" b="1" dirty="0" smtClean="0">
                <a:ln w="0"/>
                <a:solidFill>
                  <a:schemeClr val="bg1"/>
                </a:solidFill>
                <a:latin typeface="Arial Black" panose="020B0A04020102020204" pitchFamily="34" charset="0"/>
                <a:cs typeface="Arial" panose="020B0604020202020204" pitchFamily="34" charset="0"/>
              </a:rPr>
              <a:t>Edible insects (</a:t>
            </a:r>
            <a:r>
              <a:rPr lang="en-US" b="1" i="1" dirty="0" smtClean="0">
                <a:ln w="0"/>
                <a:solidFill>
                  <a:schemeClr val="bg1"/>
                </a:solidFill>
                <a:latin typeface="Arial Black" panose="020B0A04020102020204" pitchFamily="34" charset="0"/>
                <a:cs typeface="Arial" panose="020B0604020202020204" pitchFamily="34" charset="0"/>
              </a:rPr>
              <a:t>Apis mellifera</a:t>
            </a:r>
            <a:r>
              <a:rPr lang="en-US" b="1" dirty="0" smtClean="0">
                <a:ln w="0"/>
                <a:solidFill>
                  <a:schemeClr val="bg1"/>
                </a:solidFill>
                <a:latin typeface="Arial Black" panose="020B0A04020102020204" pitchFamily="34" charset="0"/>
                <a:cs typeface="Arial" panose="020B0604020202020204" pitchFamily="34" charset="0"/>
              </a:rPr>
              <a:t>) will play role as protein industries change in the face of climate change and population growth. </a:t>
            </a:r>
            <a:endParaRPr lang="en-US" b="1" dirty="0" smtClean="0">
              <a:ln w="0"/>
              <a:solidFill>
                <a:schemeClr val="bg1"/>
              </a:solidFill>
              <a:latin typeface="Arial Black" panose="020B0A04020102020204" pitchFamily="34" charset="0"/>
              <a:cs typeface="Arial" panose="020B0604020202020204" pitchFamily="34" charset="0"/>
            </a:endParaRPr>
          </a:p>
          <a:p>
            <a:pPr marL="0" indent="0" algn="just">
              <a:lnSpc>
                <a:spcPct val="110000"/>
              </a:lnSpc>
              <a:buNone/>
            </a:pPr>
            <a:endParaRPr lang="en-US" b="1" dirty="0" smtClean="0">
              <a:ln w="0"/>
              <a:solidFill>
                <a:schemeClr val="bg1"/>
              </a:solidFill>
              <a:latin typeface="Arial Black" panose="020B0A04020102020204" pitchFamily="34" charset="0"/>
              <a:cs typeface="Arial" panose="020B0604020202020204" pitchFamily="34" charset="0"/>
            </a:endParaRPr>
          </a:p>
          <a:p>
            <a:pPr marL="0" indent="0" algn="just">
              <a:lnSpc>
                <a:spcPct val="110000"/>
              </a:lnSpc>
              <a:buFont typeface="Wingdings" panose="05000000000000000000" pitchFamily="2" charset="2"/>
              <a:buChar char="q"/>
            </a:pPr>
            <a:r>
              <a:rPr lang="en-US" b="1" dirty="0" smtClean="0">
                <a:ln w="0"/>
                <a:solidFill>
                  <a:schemeClr val="bg1"/>
                </a:solidFill>
                <a:latin typeface="Arial Black" panose="020B0A04020102020204" pitchFamily="34" charset="0"/>
                <a:cs typeface="Arial" panose="020B0604020202020204" pitchFamily="34" charset="0"/>
              </a:rPr>
              <a:t>As a means to reduce green emissions, people will turn to edible , among (</a:t>
            </a:r>
            <a:r>
              <a:rPr lang="en-US" b="1" i="1" dirty="0" smtClean="0">
                <a:ln w="0"/>
                <a:solidFill>
                  <a:schemeClr val="bg1"/>
                </a:solidFill>
                <a:latin typeface="Arial Black" panose="020B0A04020102020204" pitchFamily="34" charset="0"/>
                <a:cs typeface="Arial" panose="020B0604020202020204" pitchFamily="34" charset="0"/>
              </a:rPr>
              <a:t>Apis mellifera </a:t>
            </a:r>
            <a:r>
              <a:rPr lang="en-US" b="1" dirty="0" smtClean="0">
                <a:ln w="0"/>
                <a:solidFill>
                  <a:schemeClr val="bg1"/>
                </a:solidFill>
                <a:latin typeface="Arial Black" panose="020B0A04020102020204" pitchFamily="34" charset="0"/>
                <a:cs typeface="Arial" panose="020B0604020202020204" pitchFamily="34" charset="0"/>
              </a:rPr>
              <a:t>)other types of sustainable proteins, and the industry will continue expanding. </a:t>
            </a:r>
            <a:endParaRPr lang="en-US" b="1" dirty="0" smtClean="0">
              <a:ln w="0"/>
              <a:solidFill>
                <a:schemeClr val="bg1"/>
              </a:solidFill>
              <a:latin typeface="Arial Black" panose="020B0A040201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p:txBody>
          <a:bodyPr/>
          <a:lstStyle/>
          <a:p>
            <a:fld id="{08A177FB-72F6-4E19-B4DA-B7AF5C60E983}" type="datetime2">
              <a:rPr lang="en-US" b="1" smtClean="0">
                <a:solidFill>
                  <a:schemeClr val="bg1"/>
                </a:solidFill>
              </a:rPr>
            </a:fld>
            <a:endParaRPr lang="en-US" b="1" dirty="0">
              <a:solidFill>
                <a:schemeClr val="bg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243" y="304800"/>
            <a:ext cx="8229600" cy="914400"/>
          </a:xfrm>
        </p:spPr>
        <p:txBody>
          <a:bodyPr/>
          <a:lstStyle/>
          <a:p>
            <a:pPr algn="l"/>
            <a:r>
              <a:rPr lang="en-GB" sz="4800" dirty="0" smtClean="0">
                <a:solidFill>
                  <a:schemeClr val="bg2"/>
                </a:solidFill>
                <a:latin typeface="Arial Black" panose="020B0A04020102020204" pitchFamily="34" charset="0"/>
              </a:rPr>
              <a:t>Cont’d </a:t>
            </a:r>
            <a:endParaRPr lang="en-GB" sz="2800" b="1" dirty="0">
              <a:solidFill>
                <a:schemeClr val="bg2"/>
              </a:solidFill>
            </a:endParaRPr>
          </a:p>
        </p:txBody>
      </p:sp>
      <p:sp>
        <p:nvSpPr>
          <p:cNvPr id="3" name="Content Placeholder 2"/>
          <p:cNvSpPr>
            <a:spLocks noGrp="1"/>
          </p:cNvSpPr>
          <p:nvPr>
            <p:ph idx="1"/>
          </p:nvPr>
        </p:nvSpPr>
        <p:spPr>
          <a:xfrm>
            <a:off x="203448" y="1066800"/>
            <a:ext cx="8665190" cy="6170490"/>
          </a:xfrm>
        </p:spPr>
        <p:txBody>
          <a:bodyPr>
            <a:noAutofit/>
          </a:bodyPr>
          <a:lstStyle/>
          <a:p>
            <a:pPr marL="0" indent="0" algn="just">
              <a:buFont typeface="Wingdings" panose="05000000000000000000" pitchFamily="2" charset="2"/>
              <a:buChar char="q"/>
            </a:pPr>
            <a:endParaRPr lang="en-US" b="1" dirty="0" smtClean="0">
              <a:ln w="0"/>
              <a:solidFill>
                <a:schemeClr val="bg1"/>
              </a:solidFill>
              <a:latin typeface="Arial Black" panose="020B0A04020102020204" pitchFamily="34" charset="0"/>
              <a:cs typeface="Arial" panose="020B0604020202020204" pitchFamily="34" charset="0"/>
            </a:endParaRPr>
          </a:p>
          <a:p>
            <a:pPr marL="0" indent="0" algn="just">
              <a:buFont typeface="Wingdings" panose="05000000000000000000" pitchFamily="2" charset="2"/>
              <a:buChar char="q"/>
            </a:pPr>
            <a:r>
              <a:rPr lang="en-US" b="1" dirty="0" smtClean="0">
                <a:ln w="0"/>
                <a:solidFill>
                  <a:schemeClr val="bg1"/>
                </a:solidFill>
                <a:latin typeface="Arial Black" panose="020B0A04020102020204" pitchFamily="34" charset="0"/>
                <a:cs typeface="Arial" panose="020B0604020202020204" pitchFamily="34" charset="0"/>
              </a:rPr>
              <a:t>New bi-products of honey bee through utilization and formulation of chicken feed additive from bee brood known as curl brood Additives</a:t>
            </a:r>
            <a:endParaRPr lang="en-US" b="1" dirty="0" smtClean="0">
              <a:ln w="0"/>
              <a:solidFill>
                <a:schemeClr val="bg1"/>
              </a:solidFill>
              <a:latin typeface="Arial Black" panose="020B0A04020102020204" pitchFamily="34" charset="0"/>
              <a:cs typeface="Arial" panose="020B0604020202020204" pitchFamily="34" charset="0"/>
            </a:endParaRPr>
          </a:p>
          <a:p>
            <a:pPr marL="0" indent="0" algn="just">
              <a:buFont typeface="Wingdings" panose="05000000000000000000" pitchFamily="2" charset="2"/>
              <a:buChar char="q"/>
            </a:pPr>
            <a:endParaRPr lang="en-US" b="1" dirty="0" smtClean="0">
              <a:ln w="0"/>
              <a:solidFill>
                <a:schemeClr val="bg1"/>
              </a:solidFill>
              <a:latin typeface="Arial Black" panose="020B0A04020102020204" pitchFamily="34" charset="0"/>
              <a:cs typeface="Arial" panose="020B0604020202020204" pitchFamily="34" charset="0"/>
            </a:endParaRPr>
          </a:p>
          <a:p>
            <a:pPr marL="0" indent="0" algn="just">
              <a:buFont typeface="Wingdings" panose="05000000000000000000" pitchFamily="2" charset="2"/>
              <a:buChar char="q"/>
            </a:pPr>
            <a:r>
              <a:rPr lang="en-US" b="1" dirty="0" smtClean="0">
                <a:ln w="0"/>
                <a:solidFill>
                  <a:schemeClr val="bg1"/>
                </a:solidFill>
                <a:latin typeface="Arial Black" panose="020B0A04020102020204" pitchFamily="34" charset="0"/>
                <a:cs typeface="Arial" panose="020B0604020202020204" pitchFamily="34" charset="0"/>
              </a:rPr>
              <a:t>Evaluate whether use cull bee brood as an edible insects as chicken farmers use of processed cull bee brood into their feeding regime as curl brood additives. </a:t>
            </a:r>
            <a:endParaRPr lang="en-US" b="1" dirty="0" smtClean="0">
              <a:ln w="0"/>
              <a:solidFill>
                <a:schemeClr val="bg1"/>
              </a:solidFill>
              <a:latin typeface="Arial Black" panose="020B0A04020102020204" pitchFamily="34" charset="0"/>
              <a:cs typeface="Arial" panose="020B0604020202020204" pitchFamily="34" charset="0"/>
            </a:endParaRPr>
          </a:p>
          <a:p>
            <a:pPr marL="0" indent="0" algn="just">
              <a:buNone/>
            </a:pPr>
            <a:endParaRPr lang="en-US" b="1" dirty="0" smtClean="0">
              <a:ln w="0"/>
              <a:solidFill>
                <a:schemeClr val="bg1"/>
              </a:solidFill>
              <a:latin typeface="Arial Black" panose="020B0A04020102020204" pitchFamily="34" charset="0"/>
              <a:cs typeface="Arial" panose="020B0604020202020204" pitchFamily="34" charset="0"/>
            </a:endParaRPr>
          </a:p>
          <a:p>
            <a:pPr marL="0" indent="0" algn="just">
              <a:buFont typeface="Wingdings" panose="05000000000000000000" pitchFamily="2" charset="2"/>
              <a:buChar char="q"/>
            </a:pPr>
            <a:r>
              <a:rPr lang="en-US" b="1" dirty="0" smtClean="0">
                <a:ln w="0"/>
                <a:solidFill>
                  <a:schemeClr val="bg1"/>
                </a:solidFill>
                <a:latin typeface="Arial Black" panose="020B0A04020102020204" pitchFamily="34" charset="0"/>
                <a:cs typeface="Arial" panose="020B0604020202020204" pitchFamily="34" charset="0"/>
              </a:rPr>
              <a:t>Create new investment opportunities through selling culled bee brood as essential incentives for beekeepers, something that has never been done before here in Africa. </a:t>
            </a:r>
            <a:endParaRPr lang="en-US" b="1" dirty="0" smtClean="0">
              <a:ln w="0"/>
              <a:solidFill>
                <a:schemeClr val="bg1"/>
              </a:solidFill>
              <a:latin typeface="Arial Black" panose="020B0A04020102020204" pitchFamily="34" charset="0"/>
              <a:cs typeface="Arial" panose="020B0604020202020204" pitchFamily="34" charset="0"/>
            </a:endParaRPr>
          </a:p>
          <a:p>
            <a:pPr marL="0" indent="0" algn="just">
              <a:buFont typeface="Wingdings" panose="05000000000000000000" pitchFamily="2" charset="2"/>
              <a:buChar char="q"/>
            </a:pPr>
            <a:endParaRPr lang="en-US" b="1" dirty="0" smtClean="0">
              <a:ln w="0"/>
              <a:solidFill>
                <a:schemeClr val="bg1"/>
              </a:solidFill>
              <a:latin typeface="Arial Black" panose="020B0A040201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p:txBody>
          <a:bodyPr/>
          <a:lstStyle/>
          <a:p>
            <a:fld id="{08A177FB-72F6-4E19-B4DA-B7AF5C60E983}" type="datetime2">
              <a:rPr lang="en-US" b="1" smtClean="0">
                <a:solidFill>
                  <a:schemeClr val="bg1"/>
                </a:solidFill>
              </a:rPr>
            </a:fld>
            <a:endParaRPr lang="en-US" b="1" dirty="0">
              <a:solidFill>
                <a:schemeClr val="bg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243" y="0"/>
            <a:ext cx="8229600" cy="838200"/>
          </a:xfrm>
        </p:spPr>
        <p:txBody>
          <a:bodyPr/>
          <a:lstStyle/>
          <a:p>
            <a:pPr algn="l"/>
            <a:r>
              <a:rPr lang="en-GB" sz="4800" dirty="0" smtClean="0">
                <a:solidFill>
                  <a:schemeClr val="bg2"/>
                </a:solidFill>
                <a:latin typeface="Arial Black" panose="020B0A04020102020204" pitchFamily="34" charset="0"/>
              </a:rPr>
              <a:t>Cont’d</a:t>
            </a:r>
            <a:endParaRPr lang="en-GB" sz="2800" b="1" dirty="0">
              <a:solidFill>
                <a:schemeClr val="bg2"/>
              </a:solidFill>
            </a:endParaRPr>
          </a:p>
        </p:txBody>
      </p:sp>
      <p:sp>
        <p:nvSpPr>
          <p:cNvPr id="3" name="Content Placeholder 2"/>
          <p:cNvSpPr>
            <a:spLocks noGrp="1"/>
          </p:cNvSpPr>
          <p:nvPr>
            <p:ph idx="1"/>
          </p:nvPr>
        </p:nvSpPr>
        <p:spPr>
          <a:xfrm>
            <a:off x="203448" y="762000"/>
            <a:ext cx="8665190" cy="5867400"/>
          </a:xfrm>
        </p:spPr>
        <p:txBody>
          <a:bodyPr>
            <a:noAutofit/>
          </a:bodyPr>
          <a:lstStyle/>
          <a:p>
            <a:pPr marL="0" indent="0" algn="just">
              <a:buFont typeface="Wingdings" panose="05000000000000000000" pitchFamily="2" charset="2"/>
              <a:buChar char="q"/>
            </a:pPr>
            <a:endParaRPr lang="en-US" sz="1800" b="1" dirty="0" smtClean="0">
              <a:ln w="0"/>
              <a:solidFill>
                <a:schemeClr val="bg1"/>
              </a:solidFill>
              <a:latin typeface="Arial Black" panose="020B0A04020102020204" pitchFamily="34" charset="0"/>
              <a:cs typeface="Arial" panose="020B0604020202020204" pitchFamily="34" charset="0"/>
            </a:endParaRPr>
          </a:p>
          <a:p>
            <a:pPr marL="0" indent="0" algn="just">
              <a:buFont typeface="Wingdings" panose="05000000000000000000" pitchFamily="2" charset="2"/>
              <a:buChar char="q"/>
            </a:pPr>
            <a:endParaRPr lang="en-US" sz="1800" b="1" dirty="0" smtClean="0">
              <a:ln w="0"/>
              <a:solidFill>
                <a:schemeClr val="bg1"/>
              </a:solidFill>
              <a:latin typeface="Arial Black" panose="020B0A04020102020204" pitchFamily="34" charset="0"/>
              <a:cs typeface="Arial" panose="020B0604020202020204" pitchFamily="34" charset="0"/>
            </a:endParaRPr>
          </a:p>
          <a:p>
            <a:pPr marL="0" indent="0" algn="just">
              <a:buFont typeface="Wingdings" panose="05000000000000000000" pitchFamily="2" charset="2"/>
              <a:buChar char="q"/>
            </a:pPr>
            <a:r>
              <a:rPr lang="en-US" sz="1800" b="1" dirty="0" smtClean="0">
                <a:ln w="0"/>
                <a:solidFill>
                  <a:schemeClr val="bg1"/>
                </a:solidFill>
                <a:latin typeface="Arial Black" panose="020B0A04020102020204" pitchFamily="34" charset="0"/>
                <a:cs typeface="Arial" panose="020B0604020202020204" pitchFamily="34" charset="0"/>
              </a:rPr>
              <a:t>Provide a means that beekeepers can make extra money off from mechanical method of mite control in addition to keeping their bees healthy. </a:t>
            </a:r>
            <a:endParaRPr lang="en-US" sz="1800" b="1" dirty="0" smtClean="0">
              <a:ln w="0"/>
              <a:solidFill>
                <a:schemeClr val="bg1"/>
              </a:solidFill>
              <a:latin typeface="Arial Black" panose="020B0A04020102020204" pitchFamily="34" charset="0"/>
              <a:cs typeface="Arial" panose="020B0604020202020204" pitchFamily="34" charset="0"/>
            </a:endParaRPr>
          </a:p>
          <a:p>
            <a:pPr marL="0" indent="0" algn="just">
              <a:buNone/>
            </a:pPr>
            <a:endParaRPr lang="en-US" sz="1800" b="1" dirty="0" smtClean="0">
              <a:ln w="0"/>
              <a:solidFill>
                <a:schemeClr val="bg1"/>
              </a:solidFill>
              <a:latin typeface="Arial Black" panose="020B0A04020102020204" pitchFamily="34" charset="0"/>
              <a:cs typeface="Arial" panose="020B0604020202020204" pitchFamily="34" charset="0"/>
            </a:endParaRPr>
          </a:p>
          <a:p>
            <a:pPr marL="0" indent="0" algn="just">
              <a:buFont typeface="Wingdings" panose="05000000000000000000" pitchFamily="2" charset="2"/>
              <a:buChar char="q"/>
            </a:pPr>
            <a:r>
              <a:rPr lang="en-US" sz="1800" b="1" dirty="0" smtClean="0">
                <a:ln w="0"/>
                <a:solidFill>
                  <a:schemeClr val="bg1"/>
                </a:solidFill>
                <a:latin typeface="Arial Black" panose="020B0A04020102020204" pitchFamily="34" charset="0"/>
                <a:cs typeface="Arial" panose="020B0604020202020204" pitchFamily="34" charset="0"/>
              </a:rPr>
              <a:t>Processing and utilization of culled bee brood will continue to expansion of edible insects industry and possible benefits both apiary and poultry industries, if they choose to work together. </a:t>
            </a:r>
            <a:endParaRPr lang="en-US" sz="1800" b="1" dirty="0" smtClean="0">
              <a:ln w="0"/>
              <a:solidFill>
                <a:schemeClr val="bg1"/>
              </a:solidFill>
              <a:latin typeface="Arial Black" panose="020B0A04020102020204" pitchFamily="34" charset="0"/>
              <a:cs typeface="Arial" panose="020B0604020202020204" pitchFamily="34" charset="0"/>
            </a:endParaRPr>
          </a:p>
          <a:p>
            <a:pPr marL="0" indent="0" algn="just">
              <a:buNone/>
            </a:pPr>
            <a:endParaRPr lang="en-US" sz="1800" b="1" dirty="0" smtClean="0">
              <a:ln w="0"/>
              <a:solidFill>
                <a:schemeClr val="bg1"/>
              </a:solidFill>
              <a:latin typeface="Arial Black" panose="020B0A04020102020204" pitchFamily="34" charset="0"/>
              <a:cs typeface="Arial" panose="020B0604020202020204" pitchFamily="34" charset="0"/>
            </a:endParaRPr>
          </a:p>
          <a:p>
            <a:pPr marL="0" indent="0" algn="just">
              <a:buFont typeface="Wingdings" panose="05000000000000000000" pitchFamily="2" charset="2"/>
              <a:buChar char="q"/>
            </a:pPr>
            <a:r>
              <a:rPr lang="en-US" sz="1800" b="1" dirty="0" smtClean="0">
                <a:ln w="0"/>
                <a:solidFill>
                  <a:schemeClr val="bg1"/>
                </a:solidFill>
                <a:latin typeface="Arial Black" panose="020B0A04020102020204" pitchFamily="34" charset="0"/>
                <a:cs typeface="Arial" panose="020B0604020202020204" pitchFamily="34" charset="0"/>
              </a:rPr>
              <a:t>Intersecting fields, such as beekeeping and entomophagy, as a way to encourage more sustainable agriculture systems in order to prevent overexploitation of singular system, which will likely harm the organisms involved.</a:t>
            </a:r>
            <a:endParaRPr lang="en-US" sz="1800" b="1" dirty="0" smtClean="0">
              <a:ln w="0"/>
              <a:solidFill>
                <a:schemeClr val="bg1"/>
              </a:solidFill>
              <a:latin typeface="Arial Black" panose="020B0A04020102020204" pitchFamily="34" charset="0"/>
              <a:cs typeface="Arial" panose="020B0604020202020204" pitchFamily="34" charset="0"/>
            </a:endParaRPr>
          </a:p>
          <a:p>
            <a:pPr marL="0" indent="0" algn="just">
              <a:buNone/>
            </a:pPr>
            <a:endParaRPr lang="en-US" sz="1800" b="1" dirty="0" smtClean="0">
              <a:ln w="0"/>
              <a:solidFill>
                <a:schemeClr val="bg1"/>
              </a:solidFill>
              <a:latin typeface="Arial Black" panose="020B0A04020102020204" pitchFamily="34" charset="0"/>
              <a:cs typeface="Arial" panose="020B0604020202020204" pitchFamily="34" charset="0"/>
            </a:endParaRPr>
          </a:p>
          <a:p>
            <a:pPr marL="0" indent="0" algn="just">
              <a:buFont typeface="Wingdings" panose="05000000000000000000" pitchFamily="2" charset="2"/>
              <a:buChar char="q"/>
            </a:pPr>
            <a:r>
              <a:rPr lang="en-US" sz="1800" b="1" dirty="0" smtClean="0">
                <a:ln w="0"/>
                <a:solidFill>
                  <a:schemeClr val="bg1"/>
                </a:solidFill>
                <a:latin typeface="Arial Black" panose="020B0A04020102020204" pitchFamily="34" charset="0"/>
                <a:cs typeface="Arial" panose="020B0604020202020204" pitchFamily="34" charset="0"/>
              </a:rPr>
              <a:t> Re-examine our agriculture industry to find ways to reduce our greenhouse gas emissions, be more sustainable, and protect the health of bees within the agricultural fields.</a:t>
            </a:r>
            <a:endParaRPr lang="en-US" sz="1800" b="1" dirty="0" smtClean="0">
              <a:ln w="0"/>
              <a:solidFill>
                <a:schemeClr val="bg1"/>
              </a:solidFill>
              <a:latin typeface="Arial Black" panose="020B0A04020102020204" pitchFamily="34" charset="0"/>
              <a:cs typeface="Arial" panose="020B0604020202020204" pitchFamily="34" charset="0"/>
            </a:endParaRPr>
          </a:p>
          <a:p>
            <a:pPr marL="0" indent="0" algn="just">
              <a:buFont typeface="Wingdings" panose="05000000000000000000" pitchFamily="2" charset="2"/>
              <a:buChar char="q"/>
            </a:pPr>
            <a:endParaRPr lang="en-US" sz="1800" b="1" dirty="0" smtClean="0">
              <a:ln w="0"/>
              <a:solidFill>
                <a:schemeClr val="bg1"/>
              </a:solidFill>
              <a:latin typeface="Arial Black" panose="020B0A04020102020204" pitchFamily="34" charset="0"/>
              <a:cs typeface="Arial" panose="020B0604020202020204" pitchFamily="34" charset="0"/>
            </a:endParaRPr>
          </a:p>
          <a:p>
            <a:pPr marL="0" indent="0" algn="just">
              <a:buFont typeface="Wingdings" panose="05000000000000000000" pitchFamily="2" charset="2"/>
              <a:buChar char="q"/>
            </a:pPr>
            <a:endParaRPr lang="en-US" sz="1800" b="1" dirty="0" smtClean="0">
              <a:ln w="0"/>
              <a:solidFill>
                <a:schemeClr val="bg1"/>
              </a:solidFill>
              <a:latin typeface="Arial Black" panose="020B0A040201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p:txBody>
          <a:bodyPr/>
          <a:lstStyle/>
          <a:p>
            <a:fld id="{08A177FB-72F6-4E19-B4DA-B7AF5C60E983}" type="datetime2">
              <a:rPr lang="en-US" b="1" smtClean="0">
                <a:solidFill>
                  <a:schemeClr val="bg1"/>
                </a:solidFill>
              </a:rPr>
            </a:fld>
            <a:endParaRPr lang="en-US" b="1" dirty="0">
              <a:solidFill>
                <a:schemeClr val="bg1"/>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779585"/>
          </a:xfrm>
        </p:spPr>
        <p:txBody>
          <a:bodyPr/>
          <a:lstStyle/>
          <a:p>
            <a:pPr algn="l"/>
            <a:r>
              <a:rPr lang="en-GB" sz="2800" dirty="0" smtClean="0">
                <a:solidFill>
                  <a:schemeClr val="bg2"/>
                </a:solidFill>
                <a:latin typeface="Arial Black" panose="020B0A04020102020204" pitchFamily="34" charset="0"/>
              </a:rPr>
              <a:t>RESEARCH SUMMARY BUDGET </a:t>
            </a:r>
            <a:r>
              <a:rPr lang="en-GB" sz="3600" dirty="0" smtClean="0">
                <a:solidFill>
                  <a:schemeClr val="bg1"/>
                </a:solidFill>
                <a:latin typeface="Arial Black" panose="020B0A04020102020204" pitchFamily="34" charset="0"/>
              </a:rPr>
              <a:t>in</a:t>
            </a:r>
            <a:r>
              <a:rPr lang="en-GB" sz="3600" dirty="0" smtClean="0">
                <a:solidFill>
                  <a:schemeClr val="bg2"/>
                </a:solidFill>
                <a:latin typeface="Arial Black" panose="020B0A04020102020204" pitchFamily="34" charset="0"/>
              </a:rPr>
              <a:t> </a:t>
            </a:r>
            <a:r>
              <a:rPr lang="en-GB" sz="3600" dirty="0" err="1" smtClean="0">
                <a:solidFill>
                  <a:schemeClr val="bg1"/>
                </a:solidFill>
                <a:latin typeface="Arial Black" panose="020B0A04020102020204" pitchFamily="34" charset="0"/>
              </a:rPr>
              <a:t>Ksh</a:t>
            </a:r>
            <a:r>
              <a:rPr lang="en-GB" sz="3600" dirty="0" smtClean="0">
                <a:solidFill>
                  <a:schemeClr val="bg1"/>
                </a:solidFill>
                <a:latin typeface="Arial Black" panose="020B0A04020102020204" pitchFamily="34" charset="0"/>
              </a:rPr>
              <a:t> </a:t>
            </a:r>
            <a:endParaRPr lang="en-GB" sz="3600" b="1" dirty="0">
              <a:solidFill>
                <a:schemeClr val="bg1"/>
              </a:solidFill>
            </a:endParaRPr>
          </a:p>
        </p:txBody>
      </p:sp>
      <p:sp>
        <p:nvSpPr>
          <p:cNvPr id="4" name="Slide Number Placeholder 3"/>
          <p:cNvSpPr>
            <a:spLocks noGrp="1"/>
          </p:cNvSpPr>
          <p:nvPr>
            <p:ph type="sldNum" sz="quarter" idx="12"/>
          </p:nvPr>
        </p:nvSpPr>
        <p:spPr>
          <a:xfrm>
            <a:off x="8610600" y="6384018"/>
            <a:ext cx="529318" cy="397782"/>
          </a:xfrm>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a:xfrm>
            <a:off x="6477000" y="6400800"/>
            <a:ext cx="2085975" cy="365125"/>
          </a:xfrm>
        </p:spPr>
        <p:txBody>
          <a:bodyPr/>
          <a:lstStyle/>
          <a:p>
            <a:fld id="{08A177FB-72F6-4E19-B4DA-B7AF5C60E983}" type="datetime2">
              <a:rPr lang="en-US" b="1" smtClean="0">
                <a:solidFill>
                  <a:schemeClr val="bg1"/>
                </a:solidFill>
              </a:rPr>
            </a:fld>
            <a:endParaRPr lang="en-US" b="1" dirty="0">
              <a:solidFill>
                <a:schemeClr val="bg1"/>
              </a:solidFill>
            </a:endParaRPr>
          </a:p>
        </p:txBody>
      </p:sp>
      <p:graphicFrame>
        <p:nvGraphicFramePr>
          <p:cNvPr id="6" name="Table 5"/>
          <p:cNvGraphicFramePr>
            <a:graphicFrameLocks noGrp="1"/>
          </p:cNvGraphicFramePr>
          <p:nvPr/>
        </p:nvGraphicFramePr>
        <p:xfrm>
          <a:off x="228600" y="700108"/>
          <a:ext cx="8763000" cy="6005490"/>
        </p:xfrm>
        <a:graphic>
          <a:graphicData uri="http://schemas.openxmlformats.org/drawingml/2006/table">
            <a:tbl>
              <a:tblPr/>
              <a:tblGrid>
                <a:gridCol w="3087220"/>
                <a:gridCol w="1723005"/>
                <a:gridCol w="1966253"/>
                <a:gridCol w="1986522"/>
              </a:tblGrid>
              <a:tr h="796520">
                <a:tc>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ACTIVITY</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QUANTITY</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RATE (KSHS.)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TOTAL (KSHS.)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9132">
                <a:tc gridSpan="2">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Concept and Proposal Development</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179,920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8487">
                <a:tc>
                  <a:txBody>
                    <a:bodyPr/>
                    <a:lstStyle/>
                    <a:p>
                      <a:pPr marL="0" marR="0" indent="0" algn="l" defTabSz="914400" rtl="0" eaLnBrk="1" fontAlgn="auto" latinLnBrk="0" hangingPunct="1">
                        <a:lnSpc>
                          <a:spcPct val="150000"/>
                        </a:lnSpc>
                        <a:spcBef>
                          <a:spcPts val="0"/>
                        </a:spcBef>
                        <a:spcAft>
                          <a:spcPts val="0"/>
                        </a:spcAft>
                        <a:buClrTx/>
                        <a:buSzTx/>
                        <a:buFontTx/>
                        <a:buNone/>
                        <a:defRPr/>
                      </a:pPr>
                      <a:r>
                        <a:rPr lang="en-US" sz="1800" b="1" kern="150" dirty="0" smtClean="0">
                          <a:solidFill>
                            <a:srgbClr val="00000A"/>
                          </a:solidFill>
                          <a:latin typeface="Arial Black" panose="020B0A04020102020204" pitchFamily="34" charset="0"/>
                          <a:ea typeface="Noto Sans CJK SC Regular"/>
                          <a:cs typeface="FreeSans"/>
                        </a:rPr>
                        <a:t>Equipment and Tools</a:t>
                      </a:r>
                      <a:endParaRPr lang="en-US" sz="1800" kern="150" dirty="0" smtClean="0">
                        <a:solidFill>
                          <a:srgbClr val="00000A"/>
                        </a:solidFill>
                        <a:latin typeface="Arial Black" panose="020B0A04020102020204" pitchFamily="34" charset="0"/>
                        <a:ea typeface="Noto Sans CJK SC Regular"/>
                        <a:cs typeface="FreeSans"/>
                      </a:endParaRPr>
                    </a:p>
                    <a:p>
                      <a:pPr marL="0" marR="0">
                        <a:lnSpc>
                          <a:spcPct val="150000"/>
                        </a:lnSpc>
                        <a:spcBef>
                          <a:spcPts val="0"/>
                        </a:spcBef>
                        <a:spcAft>
                          <a:spcPts val="0"/>
                        </a:spcAft>
                      </a:pP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dirty="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800" b="1" kern="150" dirty="0" smtClean="0">
                          <a:solidFill>
                            <a:srgbClr val="00000A"/>
                          </a:solidFill>
                          <a:latin typeface="Arial Black" panose="020B0A04020102020204" pitchFamily="34" charset="0"/>
                          <a:ea typeface="Noto Sans CJK SC Regular"/>
                          <a:cs typeface="FreeSans"/>
                        </a:rPr>
                        <a:t> </a:t>
                      </a:r>
                      <a:r>
                        <a:rPr lang="en-US" sz="1800" b="1" kern="150" baseline="0" dirty="0" smtClean="0">
                          <a:solidFill>
                            <a:srgbClr val="00000A"/>
                          </a:solidFill>
                          <a:latin typeface="Arial Black" panose="020B0A04020102020204" pitchFamily="34" charset="0"/>
                          <a:ea typeface="Noto Sans CJK SC Regular"/>
                          <a:cs typeface="FreeSans"/>
                        </a:rPr>
                        <a:t> </a:t>
                      </a:r>
                      <a:r>
                        <a:rPr lang="en-US" sz="1800" b="1" kern="150" dirty="0" smtClean="0">
                          <a:solidFill>
                            <a:srgbClr val="00000A"/>
                          </a:solidFill>
                          <a:latin typeface="Arial Black" panose="020B0A04020102020204" pitchFamily="34" charset="0"/>
                          <a:ea typeface="Noto Sans CJK SC Regular"/>
                          <a:cs typeface="FreeSans"/>
                        </a:rPr>
                        <a:t>78,000</a:t>
                      </a:r>
                      <a:endParaRPr lang="en-US" sz="1800" kern="150" dirty="0" smtClean="0">
                        <a:solidFill>
                          <a:srgbClr val="00000A"/>
                        </a:solidFill>
                        <a:latin typeface="Arial Black" panose="020B0A04020102020204" pitchFamily="34" charset="0"/>
                        <a:ea typeface="Noto Sans CJK SC Regular"/>
                        <a:cs typeface="FreeSans"/>
                      </a:endParaRPr>
                    </a:p>
                    <a:p>
                      <a:pPr marL="0" marR="0" indent="0" algn="l" defTabSz="914400" rtl="0" eaLnBrk="1" fontAlgn="auto" latinLnBrk="0" hangingPunct="1">
                        <a:lnSpc>
                          <a:spcPct val="100000"/>
                        </a:lnSpc>
                        <a:spcBef>
                          <a:spcPts val="0"/>
                        </a:spcBef>
                        <a:spcAft>
                          <a:spcPts val="0"/>
                        </a:spcAft>
                        <a:buClrTx/>
                        <a:buSzTx/>
                        <a:buFontTx/>
                        <a:buNone/>
                        <a:defRPr/>
                      </a:pPr>
                      <a:endParaRPr lang="en-US" sz="1800" kern="150" dirty="0" smtClean="0">
                        <a:solidFill>
                          <a:srgbClr val="00000A"/>
                        </a:solidFill>
                        <a:latin typeface="Arial Black" panose="020B0A04020102020204" pitchFamily="34" charset="0"/>
                        <a:ea typeface="Noto Sans CJK SC Regular"/>
                        <a:cs typeface="FreeSans"/>
                      </a:endParaRPr>
                    </a:p>
                    <a:p>
                      <a:endParaRPr lang="en-US" sz="1800" dirty="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6520">
                <a:tc>
                  <a:txBody>
                    <a:bodyPr/>
                    <a:lstStyle/>
                    <a:p>
                      <a:pPr marL="0" marR="0" indent="0" algn="l" defTabSz="914400" rtl="0" eaLnBrk="1" fontAlgn="auto" latinLnBrk="0" hangingPunct="1">
                        <a:lnSpc>
                          <a:spcPct val="150000"/>
                        </a:lnSpc>
                        <a:spcBef>
                          <a:spcPts val="0"/>
                        </a:spcBef>
                        <a:spcAft>
                          <a:spcPts val="0"/>
                        </a:spcAft>
                        <a:buClrTx/>
                        <a:buSzTx/>
                        <a:buFontTx/>
                        <a:buNone/>
                        <a:defRPr/>
                      </a:pPr>
                      <a:r>
                        <a:rPr lang="en-US" sz="1800" b="1" kern="150" dirty="0" smtClean="0">
                          <a:solidFill>
                            <a:srgbClr val="00000A"/>
                          </a:solidFill>
                          <a:latin typeface="Arial Black" panose="020B0A04020102020204" pitchFamily="34" charset="0"/>
                          <a:ea typeface="Noto Sans CJK SC Regular"/>
                          <a:cs typeface="FreeSans"/>
                        </a:rPr>
                        <a:t>Data </a:t>
                      </a:r>
                      <a:r>
                        <a:rPr lang="en-US" sz="1800" b="1" kern="150" dirty="0" smtClean="0">
                          <a:solidFill>
                            <a:srgbClr val="00000A"/>
                          </a:solidFill>
                          <a:latin typeface="Arial Black" panose="020B0A04020102020204" pitchFamily="34" charset="0"/>
                          <a:ea typeface="Noto Sans CJK SC Regular"/>
                          <a:cs typeface="FreeSans"/>
                        </a:rPr>
                        <a:t>Collection</a:t>
                      </a:r>
                      <a:endParaRPr lang="en-US" sz="1800" kern="150" dirty="0" smtClean="0">
                        <a:solidFill>
                          <a:srgbClr val="00000A"/>
                        </a:solidFill>
                        <a:latin typeface="Arial Black" panose="020B0A04020102020204" pitchFamily="34" charset="0"/>
                        <a:ea typeface="Noto Sans CJK SC Regular"/>
                        <a:cs typeface="FreeSans"/>
                      </a:endParaRPr>
                    </a:p>
                    <a:p>
                      <a:pPr marL="0" marR="0">
                        <a:lnSpc>
                          <a:spcPct val="150000"/>
                        </a:lnSpc>
                        <a:spcBef>
                          <a:spcPts val="0"/>
                        </a:spcBef>
                        <a:spcAft>
                          <a:spcPts val="0"/>
                        </a:spcAft>
                      </a:pP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50000"/>
                        </a:lnSpc>
                        <a:spcBef>
                          <a:spcPts val="0"/>
                        </a:spcBef>
                        <a:spcAft>
                          <a:spcPts val="0"/>
                        </a:spcAft>
                        <a:buClrTx/>
                        <a:buSzTx/>
                        <a:buFontTx/>
                        <a:buNone/>
                        <a:defRPr/>
                      </a:pPr>
                      <a:r>
                        <a:rPr lang="en-US" sz="1800" b="1" kern="150" dirty="0" smtClean="0">
                          <a:solidFill>
                            <a:srgbClr val="00000A"/>
                          </a:solidFill>
                          <a:latin typeface="Arial Black" panose="020B0A04020102020204" pitchFamily="34" charset="0"/>
                          <a:ea typeface="Noto Sans CJK SC Regular"/>
                          <a:cs typeface="FreeSans"/>
                        </a:rPr>
                        <a:t>250,830</a:t>
                      </a:r>
                      <a:endParaRPr lang="en-US" sz="1800" kern="150" dirty="0" smtClean="0">
                        <a:solidFill>
                          <a:srgbClr val="00000A"/>
                        </a:solidFill>
                        <a:latin typeface="Arial Black" panose="020B0A04020102020204" pitchFamily="34" charset="0"/>
                        <a:ea typeface="Noto Sans CJK SC Regular"/>
                        <a:cs typeface="FreeSans"/>
                      </a:endParaRPr>
                    </a:p>
                    <a:p>
                      <a:pPr marL="0" marR="0">
                        <a:lnSpc>
                          <a:spcPct val="150000"/>
                        </a:lnSpc>
                        <a:spcBef>
                          <a:spcPts val="0"/>
                        </a:spcBef>
                        <a:spcAft>
                          <a:spcPts val="0"/>
                        </a:spcAft>
                      </a:pP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6520">
                <a:tc>
                  <a:txBody>
                    <a:bodyPr/>
                    <a:lstStyle/>
                    <a:p>
                      <a:pPr marL="0" marR="0" indent="0" algn="l" defTabSz="914400" rtl="0" eaLnBrk="1" fontAlgn="auto" latinLnBrk="0" hangingPunct="1">
                        <a:lnSpc>
                          <a:spcPct val="150000"/>
                        </a:lnSpc>
                        <a:spcBef>
                          <a:spcPts val="0"/>
                        </a:spcBef>
                        <a:spcAft>
                          <a:spcPts val="0"/>
                        </a:spcAft>
                        <a:buClrTx/>
                        <a:buSzTx/>
                        <a:buFontTx/>
                        <a:buNone/>
                        <a:defRPr/>
                      </a:pPr>
                      <a:r>
                        <a:rPr lang="en-US" sz="1800" b="1" kern="150" dirty="0" smtClean="0">
                          <a:solidFill>
                            <a:srgbClr val="00000A"/>
                          </a:solidFill>
                          <a:latin typeface="Arial Black" panose="020B0A04020102020204" pitchFamily="34" charset="0"/>
                          <a:ea typeface="Noto Sans CJK SC Regular"/>
                          <a:cs typeface="FreeSans"/>
                        </a:rPr>
                        <a:t>Pilot Study</a:t>
                      </a:r>
                      <a:endParaRPr lang="en-US" sz="1800" kern="150" dirty="0" smtClean="0">
                        <a:solidFill>
                          <a:srgbClr val="00000A"/>
                        </a:solidFill>
                        <a:latin typeface="Arial Black" panose="020B0A04020102020204" pitchFamily="34" charset="0"/>
                        <a:ea typeface="Noto Sans CJK SC Regular"/>
                        <a:cs typeface="FreeSans"/>
                      </a:endParaRPr>
                    </a:p>
                    <a:p>
                      <a:pPr marL="0" marR="0">
                        <a:lnSpc>
                          <a:spcPct val="150000"/>
                        </a:lnSpc>
                        <a:spcBef>
                          <a:spcPts val="0"/>
                        </a:spcBef>
                        <a:spcAft>
                          <a:spcPts val="0"/>
                        </a:spcAft>
                      </a:pP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50000"/>
                        </a:lnSpc>
                        <a:spcBef>
                          <a:spcPts val="0"/>
                        </a:spcBef>
                        <a:spcAft>
                          <a:spcPts val="0"/>
                        </a:spcAft>
                        <a:buClrTx/>
                        <a:buSzTx/>
                        <a:buFontTx/>
                        <a:buNone/>
                        <a:defRPr/>
                      </a:pPr>
                      <a:r>
                        <a:rPr lang="en-US" sz="1800" b="1" kern="150" dirty="0" smtClean="0">
                          <a:solidFill>
                            <a:srgbClr val="00000A"/>
                          </a:solidFill>
                          <a:latin typeface="Arial Black" panose="020B0A04020102020204" pitchFamily="34" charset="0"/>
                          <a:ea typeface="Noto Sans CJK SC Regular"/>
                          <a:cs typeface="FreeSans"/>
                        </a:rPr>
                        <a:t>59,000</a:t>
                      </a:r>
                      <a:endParaRPr lang="en-US" sz="1800" kern="150" dirty="0" smtClean="0">
                        <a:solidFill>
                          <a:srgbClr val="00000A"/>
                        </a:solidFill>
                        <a:latin typeface="Arial Black" panose="020B0A04020102020204" pitchFamily="34" charset="0"/>
                        <a:ea typeface="Noto Sans CJK SC Regular"/>
                        <a:cs typeface="FreeSans"/>
                      </a:endParaRPr>
                    </a:p>
                    <a:p>
                      <a:pPr marL="0" marR="0">
                        <a:lnSpc>
                          <a:spcPct val="150000"/>
                        </a:lnSpc>
                        <a:spcBef>
                          <a:spcPts val="0"/>
                        </a:spcBef>
                        <a:spcAft>
                          <a:spcPts val="0"/>
                        </a:spcAft>
                      </a:pP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6520">
                <a:tc>
                  <a:txBody>
                    <a:bodyPr/>
                    <a:lstStyle/>
                    <a:p>
                      <a:pPr marL="0" marR="0" indent="0" algn="l" defTabSz="914400" rtl="0" eaLnBrk="1" fontAlgn="auto" latinLnBrk="0" hangingPunct="1">
                        <a:lnSpc>
                          <a:spcPct val="150000"/>
                        </a:lnSpc>
                        <a:spcBef>
                          <a:spcPts val="0"/>
                        </a:spcBef>
                        <a:spcAft>
                          <a:spcPts val="0"/>
                        </a:spcAft>
                        <a:buClrTx/>
                        <a:buSzTx/>
                        <a:buFontTx/>
                        <a:buNone/>
                        <a:defRPr/>
                      </a:pPr>
                      <a:r>
                        <a:rPr lang="en-US" sz="1800" b="1" kern="150" dirty="0" smtClean="0">
                          <a:solidFill>
                            <a:srgbClr val="00000A"/>
                          </a:solidFill>
                          <a:latin typeface="Arial Black" panose="020B0A04020102020204" pitchFamily="34" charset="0"/>
                          <a:ea typeface="Noto Sans CJK SC Regular"/>
                          <a:cs typeface="FreeSans"/>
                        </a:rPr>
                        <a:t>Thesis Preparation</a:t>
                      </a:r>
                      <a:endParaRPr lang="en-US" sz="1800" kern="150" dirty="0" smtClean="0">
                        <a:solidFill>
                          <a:srgbClr val="00000A"/>
                        </a:solidFill>
                        <a:latin typeface="Arial Black" panose="020B0A04020102020204" pitchFamily="34" charset="0"/>
                        <a:ea typeface="Noto Sans CJK SC Regular"/>
                        <a:cs typeface="FreeSans"/>
                      </a:endParaRPr>
                    </a:p>
                    <a:p>
                      <a:pPr marL="0" marR="0">
                        <a:lnSpc>
                          <a:spcPct val="150000"/>
                        </a:lnSpc>
                        <a:spcBef>
                          <a:spcPts val="0"/>
                        </a:spcBef>
                        <a:spcAft>
                          <a:spcPts val="0"/>
                        </a:spcAft>
                      </a:pP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50000"/>
                        </a:lnSpc>
                        <a:spcBef>
                          <a:spcPts val="0"/>
                        </a:spcBef>
                        <a:spcAft>
                          <a:spcPts val="0"/>
                        </a:spcAft>
                        <a:buClrTx/>
                        <a:buSzTx/>
                        <a:buFontTx/>
                        <a:buNone/>
                        <a:defRPr/>
                      </a:pPr>
                      <a:r>
                        <a:rPr lang="en-US" sz="1800" b="1" kern="150" dirty="0" smtClean="0">
                          <a:solidFill>
                            <a:srgbClr val="00000A"/>
                          </a:solidFill>
                          <a:latin typeface="Arial Black" panose="020B0A04020102020204" pitchFamily="34" charset="0"/>
                          <a:ea typeface="Noto Sans CJK SC Regular"/>
                          <a:cs typeface="FreeSans"/>
                        </a:rPr>
                        <a:t>45,800</a:t>
                      </a:r>
                      <a:endParaRPr lang="en-US" sz="1800" kern="150" dirty="0" smtClean="0">
                        <a:solidFill>
                          <a:srgbClr val="00000A"/>
                        </a:solidFill>
                        <a:latin typeface="Arial Black" panose="020B0A04020102020204" pitchFamily="34" charset="0"/>
                        <a:ea typeface="Noto Sans CJK SC Regular"/>
                        <a:cs typeface="FreeSans"/>
                      </a:endParaRPr>
                    </a:p>
                    <a:p>
                      <a:pPr marL="0" marR="0">
                        <a:lnSpc>
                          <a:spcPct val="150000"/>
                        </a:lnSpc>
                        <a:spcBef>
                          <a:spcPts val="0"/>
                        </a:spcBef>
                        <a:spcAft>
                          <a:spcPts val="0"/>
                        </a:spcAft>
                      </a:pP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6520">
                <a:tc>
                  <a:txBody>
                    <a:bodyPr/>
                    <a:lstStyle/>
                    <a:p>
                      <a:pPr marL="0" marR="0" indent="0" algn="l" defTabSz="914400" rtl="0" eaLnBrk="1" fontAlgn="auto" latinLnBrk="0" hangingPunct="1">
                        <a:lnSpc>
                          <a:spcPct val="150000"/>
                        </a:lnSpc>
                        <a:spcBef>
                          <a:spcPts val="0"/>
                        </a:spcBef>
                        <a:spcAft>
                          <a:spcPts val="0"/>
                        </a:spcAft>
                        <a:buClrTx/>
                        <a:buSzTx/>
                        <a:buFontTx/>
                        <a:buNone/>
                        <a:defRPr/>
                      </a:pPr>
                      <a:r>
                        <a:rPr lang="en-US" sz="1800" b="1" kern="150" dirty="0" smtClean="0">
                          <a:solidFill>
                            <a:srgbClr val="00000A"/>
                          </a:solidFill>
                          <a:latin typeface="Arial Black" panose="020B0A04020102020204" pitchFamily="34" charset="0"/>
                          <a:ea typeface="Noto Sans CJK SC Regular"/>
                          <a:cs typeface="FreeSans"/>
                        </a:rPr>
                        <a:t>Contingencies(10%)</a:t>
                      </a:r>
                      <a:endParaRPr lang="en-US" sz="1800" kern="150" dirty="0" smtClean="0">
                        <a:solidFill>
                          <a:srgbClr val="00000A"/>
                        </a:solidFill>
                        <a:latin typeface="Arial Black" panose="020B0A04020102020204" pitchFamily="34" charset="0"/>
                        <a:ea typeface="Noto Sans CJK SC Regular"/>
                        <a:cs typeface="FreeSans"/>
                      </a:endParaRPr>
                    </a:p>
                    <a:p>
                      <a:pPr marL="0" marR="0">
                        <a:lnSpc>
                          <a:spcPct val="150000"/>
                        </a:lnSpc>
                        <a:spcBef>
                          <a:spcPts val="0"/>
                        </a:spcBef>
                        <a:spcAft>
                          <a:spcPts val="0"/>
                        </a:spcAft>
                      </a:pP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50000"/>
                        </a:lnSpc>
                        <a:spcBef>
                          <a:spcPts val="0"/>
                        </a:spcBef>
                        <a:spcAft>
                          <a:spcPts val="0"/>
                        </a:spcAft>
                        <a:buClrTx/>
                        <a:buSzTx/>
                        <a:buFontTx/>
                        <a:buNone/>
                        <a:defRPr/>
                      </a:pPr>
                      <a:r>
                        <a:rPr lang="en-US" sz="1800" b="1" kern="150" dirty="0" smtClean="0">
                          <a:solidFill>
                            <a:srgbClr val="00000A"/>
                          </a:solidFill>
                          <a:latin typeface="Arial Black" panose="020B0A04020102020204" pitchFamily="34" charset="0"/>
                          <a:ea typeface="Noto Sans CJK SC Regular"/>
                          <a:cs typeface="FreeSans"/>
                        </a:rPr>
                        <a:t>61,355</a:t>
                      </a:r>
                      <a:endParaRPr lang="en-US" sz="1800" kern="150" dirty="0" smtClean="0">
                        <a:solidFill>
                          <a:srgbClr val="00000A"/>
                        </a:solidFill>
                        <a:latin typeface="Arial Black" panose="020B0A04020102020204" pitchFamily="34" charset="0"/>
                        <a:ea typeface="Noto Sans CJK SC Regular"/>
                        <a:cs typeface="FreeSans"/>
                      </a:endParaRPr>
                    </a:p>
                    <a:p>
                      <a:pPr marL="0" marR="0">
                        <a:lnSpc>
                          <a:spcPct val="150000"/>
                        </a:lnSpc>
                        <a:spcBef>
                          <a:spcPts val="0"/>
                        </a:spcBef>
                        <a:spcAft>
                          <a:spcPts val="0"/>
                        </a:spcAft>
                      </a:pP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5271">
                <a:tc>
                  <a:txBody>
                    <a:bodyPr/>
                    <a:lstStyle/>
                    <a:p>
                      <a:pPr marL="0" marR="0">
                        <a:lnSpc>
                          <a:spcPct val="150000"/>
                        </a:lnSpc>
                        <a:spcBef>
                          <a:spcPts val="0"/>
                        </a:spcBef>
                        <a:spcAft>
                          <a:spcPts val="0"/>
                        </a:spcAft>
                      </a:pPr>
                      <a:r>
                        <a:rPr lang="en-US" sz="1800" kern="150" dirty="0" smtClean="0">
                          <a:solidFill>
                            <a:srgbClr val="00000A"/>
                          </a:solidFill>
                          <a:latin typeface="Arial Black" panose="020B0A04020102020204" pitchFamily="34" charset="0"/>
                          <a:ea typeface="Noto Sans CJK SC Regular"/>
                          <a:cs typeface="FreeSans"/>
                        </a:rPr>
                        <a:t>Grand-Total</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nSpc>
                          <a:spcPct val="150000"/>
                        </a:lnSpc>
                        <a:spcBef>
                          <a:spcPts val="0"/>
                        </a:spcBef>
                        <a:spcAft>
                          <a:spcPts val="0"/>
                        </a:spcAft>
                      </a:pP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nSpc>
                          <a:spcPct val="150000"/>
                        </a:lnSpc>
                        <a:spcBef>
                          <a:spcPts val="0"/>
                        </a:spcBef>
                        <a:spcAft>
                          <a:spcPts val="0"/>
                        </a:spcAft>
                      </a:pP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nSpc>
                          <a:spcPct val="150000"/>
                        </a:lnSpc>
                        <a:spcBef>
                          <a:spcPts val="0"/>
                        </a:spcBef>
                        <a:spcAft>
                          <a:spcPts val="0"/>
                        </a:spcAft>
                      </a:pPr>
                      <a:r>
                        <a:rPr lang="en-US" sz="1800" kern="150" dirty="0" smtClean="0">
                          <a:solidFill>
                            <a:srgbClr val="00000A"/>
                          </a:solidFill>
                          <a:latin typeface="Arial Black" panose="020B0A04020102020204" pitchFamily="34" charset="0"/>
                          <a:ea typeface="Noto Sans CJK SC Regular"/>
                          <a:cs typeface="FreeSans"/>
                        </a:rPr>
                        <a:t>674,905</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779585"/>
          </a:xfrm>
        </p:spPr>
        <p:txBody>
          <a:bodyPr/>
          <a:lstStyle/>
          <a:p>
            <a:pPr algn="l"/>
            <a:r>
              <a:rPr lang="en-GB" sz="4000" dirty="0" smtClean="0">
                <a:solidFill>
                  <a:schemeClr val="bg2"/>
                </a:solidFill>
                <a:latin typeface="Arial Black" panose="020B0A04020102020204" pitchFamily="34" charset="0"/>
              </a:rPr>
              <a:t>BUDGET- </a:t>
            </a:r>
            <a:r>
              <a:rPr lang="en-GB" sz="2000" dirty="0" smtClean="0">
                <a:solidFill>
                  <a:schemeClr val="bg1"/>
                </a:solidFill>
                <a:latin typeface="Arial Black" panose="020B0A04020102020204" pitchFamily="34" charset="0"/>
              </a:rPr>
              <a:t>in</a:t>
            </a:r>
            <a:r>
              <a:rPr lang="en-GB" sz="3200" dirty="0" smtClean="0">
                <a:solidFill>
                  <a:schemeClr val="bg2"/>
                </a:solidFill>
                <a:latin typeface="Arial Black" panose="020B0A04020102020204" pitchFamily="34" charset="0"/>
              </a:rPr>
              <a:t> </a:t>
            </a:r>
            <a:r>
              <a:rPr lang="en-GB" sz="1800" dirty="0" err="1" smtClean="0">
                <a:solidFill>
                  <a:schemeClr val="bg1"/>
                </a:solidFill>
                <a:latin typeface="Arial Black" panose="020B0A04020102020204" pitchFamily="34" charset="0"/>
              </a:rPr>
              <a:t>Ksh</a:t>
            </a:r>
            <a:r>
              <a:rPr lang="en-GB" sz="1800" dirty="0" smtClean="0">
                <a:solidFill>
                  <a:schemeClr val="bg1"/>
                </a:solidFill>
                <a:latin typeface="Arial Black" panose="020B0A04020102020204" pitchFamily="34" charset="0"/>
              </a:rPr>
              <a:t> </a:t>
            </a:r>
            <a:endParaRPr lang="en-GB" sz="1200" b="1" dirty="0">
              <a:solidFill>
                <a:schemeClr val="bg1"/>
              </a:solidFill>
            </a:endParaRPr>
          </a:p>
        </p:txBody>
      </p:sp>
      <p:sp>
        <p:nvSpPr>
          <p:cNvPr id="4" name="Slide Number Placeholder 3"/>
          <p:cNvSpPr>
            <a:spLocks noGrp="1"/>
          </p:cNvSpPr>
          <p:nvPr>
            <p:ph type="sldNum" sz="quarter" idx="12"/>
          </p:nvPr>
        </p:nvSpPr>
        <p:spPr>
          <a:xfrm>
            <a:off x="8610600" y="6384018"/>
            <a:ext cx="529318" cy="397782"/>
          </a:xfrm>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a:xfrm>
            <a:off x="6477000" y="6400800"/>
            <a:ext cx="2085975" cy="365125"/>
          </a:xfrm>
        </p:spPr>
        <p:txBody>
          <a:bodyPr/>
          <a:lstStyle/>
          <a:p>
            <a:fld id="{08A177FB-72F6-4E19-B4DA-B7AF5C60E983}" type="datetime2">
              <a:rPr lang="en-US" b="1" smtClean="0">
                <a:solidFill>
                  <a:schemeClr val="bg1"/>
                </a:solidFill>
              </a:rPr>
            </a:fld>
            <a:endParaRPr lang="en-US" b="1" dirty="0">
              <a:solidFill>
                <a:schemeClr val="bg1"/>
              </a:solidFill>
            </a:endParaRPr>
          </a:p>
        </p:txBody>
      </p:sp>
      <p:graphicFrame>
        <p:nvGraphicFramePr>
          <p:cNvPr id="6" name="Table 5"/>
          <p:cNvGraphicFramePr>
            <a:graphicFrameLocks noGrp="1"/>
          </p:cNvGraphicFramePr>
          <p:nvPr/>
        </p:nvGraphicFramePr>
        <p:xfrm>
          <a:off x="304800" y="838203"/>
          <a:ext cx="8382000" cy="5672050"/>
        </p:xfrm>
        <a:graphic>
          <a:graphicData uri="http://schemas.openxmlformats.org/drawingml/2006/table">
            <a:tbl>
              <a:tblPr/>
              <a:tblGrid>
                <a:gridCol w="2952993"/>
                <a:gridCol w="1648091"/>
                <a:gridCol w="1880764"/>
                <a:gridCol w="1900152"/>
              </a:tblGrid>
              <a:tr h="484909">
                <a:tc>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ACTIVITY</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QUANTITY</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RATE (KSHS.)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TOTAL (KSHS.)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4909">
                <a:tc gridSpan="2">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Concept and Proposal Development</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4909">
                <a:tc>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 Stationery</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dirty="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4909">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Notebooks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5</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280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1,400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4909">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Pens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1</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720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720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4909">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Flashdisks(2GB)</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1</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1000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1,000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4909">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Internet</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dirty="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20,000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4909">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Airtime</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2,500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4909">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Recorders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1</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11800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11,800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4909">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Spring files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4</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50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200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4909">
                <a:tc gridSpan="3">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Sub-Total</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hMerge="1">
                  <a:tcPr/>
                </a:tc>
                <a:tc hMerge="1">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37,620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779585"/>
          </a:xfrm>
        </p:spPr>
        <p:txBody>
          <a:bodyPr/>
          <a:lstStyle/>
          <a:p>
            <a:pPr algn="l"/>
            <a:r>
              <a:rPr lang="en-GB" sz="4000" dirty="0" smtClean="0">
                <a:solidFill>
                  <a:schemeClr val="bg2"/>
                </a:solidFill>
                <a:latin typeface="Arial Black" panose="020B0A04020102020204" pitchFamily="34" charset="0"/>
              </a:rPr>
              <a:t>BUDGET- </a:t>
            </a:r>
            <a:r>
              <a:rPr lang="en-GB" sz="2000" dirty="0" smtClean="0">
                <a:solidFill>
                  <a:schemeClr val="bg1"/>
                </a:solidFill>
                <a:latin typeface="Arial Black" panose="020B0A04020102020204" pitchFamily="34" charset="0"/>
              </a:rPr>
              <a:t>in</a:t>
            </a:r>
            <a:r>
              <a:rPr lang="en-GB" sz="3200" dirty="0" smtClean="0">
                <a:solidFill>
                  <a:schemeClr val="bg2"/>
                </a:solidFill>
                <a:latin typeface="Arial Black" panose="020B0A04020102020204" pitchFamily="34" charset="0"/>
              </a:rPr>
              <a:t> </a:t>
            </a:r>
            <a:r>
              <a:rPr lang="en-GB" sz="1800" dirty="0" err="1" smtClean="0">
                <a:solidFill>
                  <a:schemeClr val="bg1"/>
                </a:solidFill>
                <a:latin typeface="Arial Black" panose="020B0A04020102020204" pitchFamily="34" charset="0"/>
              </a:rPr>
              <a:t>Ksh</a:t>
            </a:r>
            <a:r>
              <a:rPr lang="en-GB" sz="1800" dirty="0" smtClean="0">
                <a:solidFill>
                  <a:schemeClr val="bg1"/>
                </a:solidFill>
                <a:latin typeface="Arial Black" panose="020B0A04020102020204" pitchFamily="34" charset="0"/>
              </a:rPr>
              <a:t> </a:t>
            </a:r>
            <a:endParaRPr lang="en-GB" sz="1200" b="1" dirty="0">
              <a:solidFill>
                <a:schemeClr val="bg1"/>
              </a:solidFill>
            </a:endParaRPr>
          </a:p>
        </p:txBody>
      </p:sp>
      <p:sp>
        <p:nvSpPr>
          <p:cNvPr id="4" name="Slide Number Placeholder 3"/>
          <p:cNvSpPr>
            <a:spLocks noGrp="1"/>
          </p:cNvSpPr>
          <p:nvPr>
            <p:ph type="sldNum" sz="quarter" idx="12"/>
          </p:nvPr>
        </p:nvSpPr>
        <p:spPr>
          <a:xfrm>
            <a:off x="8610600" y="6384018"/>
            <a:ext cx="529318" cy="397782"/>
          </a:xfrm>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a:xfrm>
            <a:off x="6477000" y="6400800"/>
            <a:ext cx="2085975" cy="365125"/>
          </a:xfrm>
        </p:spPr>
        <p:txBody>
          <a:bodyPr/>
          <a:lstStyle/>
          <a:p>
            <a:fld id="{08A177FB-72F6-4E19-B4DA-B7AF5C60E983}" type="datetime2">
              <a:rPr lang="en-US" b="1" smtClean="0">
                <a:solidFill>
                  <a:schemeClr val="bg1"/>
                </a:solidFill>
              </a:rPr>
            </a:fld>
            <a:endParaRPr lang="en-US" b="1" dirty="0">
              <a:solidFill>
                <a:schemeClr val="bg1"/>
              </a:solidFill>
            </a:endParaRPr>
          </a:p>
        </p:txBody>
      </p:sp>
      <p:graphicFrame>
        <p:nvGraphicFramePr>
          <p:cNvPr id="6" name="Table 5"/>
          <p:cNvGraphicFramePr>
            <a:graphicFrameLocks noGrp="1"/>
          </p:cNvGraphicFramePr>
          <p:nvPr/>
        </p:nvGraphicFramePr>
        <p:xfrm>
          <a:off x="457200" y="838200"/>
          <a:ext cx="8229600" cy="5623560"/>
        </p:xfrm>
        <a:graphic>
          <a:graphicData uri="http://schemas.openxmlformats.org/drawingml/2006/table">
            <a:tbl>
              <a:tblPr/>
              <a:tblGrid>
                <a:gridCol w="2899302"/>
                <a:gridCol w="1618126"/>
                <a:gridCol w="1846568"/>
                <a:gridCol w="1865604"/>
              </a:tblGrid>
              <a:tr h="685800">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Typesetting ,editing &amp;Printing</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200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30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6,000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5800">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Photocopying</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600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5</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3,000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5800">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Binding(loosely)</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8</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100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800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5800">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Transport(local-days)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150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600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90,000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5800">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Subsistence(days)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30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1000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30,000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71600">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Literature review transport (days)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5</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2500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12,500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5800">
                <a:tc gridSpan="3">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Sub-Total</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hMerge="1">
                  <a:tcPr/>
                </a:tc>
                <a:tc hMerge="1">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142,300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685799"/>
          </a:xfrm>
        </p:spPr>
        <p:txBody>
          <a:bodyPr/>
          <a:lstStyle/>
          <a:p>
            <a:pPr algn="l"/>
            <a:br>
              <a:rPr lang="en-GB" sz="4000" dirty="0" smtClean="0">
                <a:solidFill>
                  <a:schemeClr val="bg2"/>
                </a:solidFill>
                <a:latin typeface="Arial Black" panose="020B0A04020102020204" pitchFamily="34" charset="0"/>
              </a:rPr>
            </a:br>
            <a:br>
              <a:rPr lang="en-GB" sz="4000" dirty="0" smtClean="0">
                <a:solidFill>
                  <a:schemeClr val="bg2"/>
                </a:solidFill>
                <a:latin typeface="Arial Black" panose="020B0A04020102020204" pitchFamily="34" charset="0"/>
              </a:rPr>
            </a:br>
            <a:r>
              <a:rPr lang="en-GB" sz="4000" dirty="0" smtClean="0">
                <a:solidFill>
                  <a:schemeClr val="bg2"/>
                </a:solidFill>
                <a:latin typeface="Arial Black" panose="020B0A04020102020204" pitchFamily="34" charset="0"/>
              </a:rPr>
              <a:t>BUDGET- </a:t>
            </a:r>
            <a:r>
              <a:rPr lang="en-GB" sz="2000" dirty="0" smtClean="0">
                <a:solidFill>
                  <a:schemeClr val="bg1"/>
                </a:solidFill>
                <a:latin typeface="Arial Black" panose="020B0A04020102020204" pitchFamily="34" charset="0"/>
              </a:rPr>
              <a:t>in</a:t>
            </a:r>
            <a:r>
              <a:rPr lang="en-GB" sz="3200" dirty="0" smtClean="0">
                <a:solidFill>
                  <a:schemeClr val="bg2"/>
                </a:solidFill>
                <a:latin typeface="Arial Black" panose="020B0A04020102020204" pitchFamily="34" charset="0"/>
              </a:rPr>
              <a:t> </a:t>
            </a:r>
            <a:r>
              <a:rPr lang="en-GB" sz="1800" dirty="0" err="1" smtClean="0">
                <a:solidFill>
                  <a:schemeClr val="bg1"/>
                </a:solidFill>
                <a:latin typeface="Arial Black" panose="020B0A04020102020204" pitchFamily="34" charset="0"/>
              </a:rPr>
              <a:t>Ksh</a:t>
            </a:r>
            <a:r>
              <a:rPr lang="en-GB" sz="1800" dirty="0" smtClean="0">
                <a:solidFill>
                  <a:schemeClr val="bg1"/>
                </a:solidFill>
                <a:latin typeface="Arial Black" panose="020B0A04020102020204" pitchFamily="34" charset="0"/>
              </a:rPr>
              <a:t> </a:t>
            </a:r>
            <a:endParaRPr lang="en-GB" sz="1200" b="1" dirty="0">
              <a:solidFill>
                <a:schemeClr val="bg1"/>
              </a:solidFill>
            </a:endParaRPr>
          </a:p>
        </p:txBody>
      </p:sp>
      <p:sp>
        <p:nvSpPr>
          <p:cNvPr id="4" name="Slide Number Placeholder 3"/>
          <p:cNvSpPr>
            <a:spLocks noGrp="1"/>
          </p:cNvSpPr>
          <p:nvPr>
            <p:ph type="sldNum" sz="quarter" idx="12"/>
          </p:nvPr>
        </p:nvSpPr>
        <p:spPr>
          <a:xfrm>
            <a:off x="8610600" y="6384018"/>
            <a:ext cx="529318" cy="397782"/>
          </a:xfrm>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a:xfrm>
            <a:off x="6477000" y="6400800"/>
            <a:ext cx="2085975" cy="365125"/>
          </a:xfrm>
        </p:spPr>
        <p:txBody>
          <a:bodyPr/>
          <a:lstStyle/>
          <a:p>
            <a:fld id="{08A177FB-72F6-4E19-B4DA-B7AF5C60E983}" type="datetime2">
              <a:rPr lang="en-US" b="1" smtClean="0">
                <a:solidFill>
                  <a:schemeClr val="bg1"/>
                </a:solidFill>
              </a:rPr>
            </a:fld>
            <a:endParaRPr lang="en-US" b="1" dirty="0">
              <a:solidFill>
                <a:schemeClr val="bg1"/>
              </a:solidFill>
            </a:endParaRPr>
          </a:p>
        </p:txBody>
      </p:sp>
      <p:graphicFrame>
        <p:nvGraphicFramePr>
          <p:cNvPr id="6" name="Table 5"/>
          <p:cNvGraphicFramePr>
            <a:graphicFrameLocks noGrp="1"/>
          </p:cNvGraphicFramePr>
          <p:nvPr/>
        </p:nvGraphicFramePr>
        <p:xfrm>
          <a:off x="304801" y="533401"/>
          <a:ext cx="8458198" cy="6217919"/>
        </p:xfrm>
        <a:graphic>
          <a:graphicData uri="http://schemas.openxmlformats.org/drawingml/2006/table">
            <a:tbl>
              <a:tblPr/>
              <a:tblGrid>
                <a:gridCol w="2979837"/>
                <a:gridCol w="1663074"/>
                <a:gridCol w="1897861"/>
                <a:gridCol w="1917426"/>
              </a:tblGrid>
              <a:tr h="457199">
                <a:tc>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Equipment and Tools</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dirty="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655">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Bee-hives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10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4000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40,000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655">
                <a:tc>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Protective Clothes</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4</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7000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28,000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655">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Other tools(smokers)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10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1000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10,000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5760">
                <a:tc gridSpan="3">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Sub-Total</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hMerge="1">
                  <a:tcPr/>
                </a:tc>
                <a:tc hMerge="1">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78,000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91655">
                <a:tc>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Pilot Study</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655">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Piloting Transport</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1</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15000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15,000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2745">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Digitization of questionnaires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2</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5000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10,000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585">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Training Research assistants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1</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5000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5,000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655">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Transport(local-days)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5</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800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4,000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9120">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Return Flight to Uganda</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1</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25000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25,000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655">
                <a:tc gridSpan="3">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Sub-Total</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hMerge="1">
                  <a:tcPr/>
                </a:tc>
                <a:tc hMerge="1">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59,000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685799"/>
          </a:xfrm>
        </p:spPr>
        <p:txBody>
          <a:bodyPr/>
          <a:lstStyle/>
          <a:p>
            <a:pPr algn="l"/>
            <a:r>
              <a:rPr lang="en-GB" sz="4000" dirty="0" smtClean="0">
                <a:solidFill>
                  <a:schemeClr val="bg2"/>
                </a:solidFill>
                <a:latin typeface="Arial Black" panose="020B0A04020102020204" pitchFamily="34" charset="0"/>
              </a:rPr>
              <a:t>BUDGET- </a:t>
            </a:r>
            <a:r>
              <a:rPr lang="en-GB" sz="2000" dirty="0" smtClean="0">
                <a:solidFill>
                  <a:schemeClr val="bg1"/>
                </a:solidFill>
                <a:latin typeface="Arial Black" panose="020B0A04020102020204" pitchFamily="34" charset="0"/>
              </a:rPr>
              <a:t>in</a:t>
            </a:r>
            <a:r>
              <a:rPr lang="en-GB" sz="3200" dirty="0" smtClean="0">
                <a:solidFill>
                  <a:schemeClr val="bg2"/>
                </a:solidFill>
                <a:latin typeface="Arial Black" panose="020B0A04020102020204" pitchFamily="34" charset="0"/>
              </a:rPr>
              <a:t> </a:t>
            </a:r>
            <a:r>
              <a:rPr lang="en-GB" sz="1800" dirty="0" err="1" smtClean="0">
                <a:solidFill>
                  <a:schemeClr val="bg1"/>
                </a:solidFill>
                <a:latin typeface="Arial Black" panose="020B0A04020102020204" pitchFamily="34" charset="0"/>
              </a:rPr>
              <a:t>Ksh</a:t>
            </a:r>
            <a:r>
              <a:rPr lang="en-GB" sz="1800" dirty="0" smtClean="0">
                <a:solidFill>
                  <a:schemeClr val="bg1"/>
                </a:solidFill>
                <a:latin typeface="Arial Black" panose="020B0A04020102020204" pitchFamily="34" charset="0"/>
              </a:rPr>
              <a:t> </a:t>
            </a:r>
            <a:endParaRPr lang="en-GB" sz="1200" b="1" dirty="0">
              <a:solidFill>
                <a:schemeClr val="bg1"/>
              </a:solidFill>
            </a:endParaRPr>
          </a:p>
        </p:txBody>
      </p:sp>
      <p:sp>
        <p:nvSpPr>
          <p:cNvPr id="4" name="Slide Number Placeholder 3"/>
          <p:cNvSpPr>
            <a:spLocks noGrp="1"/>
          </p:cNvSpPr>
          <p:nvPr>
            <p:ph type="sldNum" sz="quarter" idx="12"/>
          </p:nvPr>
        </p:nvSpPr>
        <p:spPr>
          <a:xfrm>
            <a:off x="8610600" y="6384018"/>
            <a:ext cx="529318" cy="397782"/>
          </a:xfrm>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a:xfrm>
            <a:off x="6477000" y="6400800"/>
            <a:ext cx="2085975" cy="365125"/>
          </a:xfrm>
        </p:spPr>
        <p:txBody>
          <a:bodyPr/>
          <a:lstStyle/>
          <a:p>
            <a:fld id="{08A177FB-72F6-4E19-B4DA-B7AF5C60E983}" type="datetime2">
              <a:rPr lang="en-US" b="1" smtClean="0">
                <a:solidFill>
                  <a:schemeClr val="bg1"/>
                </a:solidFill>
              </a:rPr>
            </a:fld>
            <a:endParaRPr lang="en-US" b="1" dirty="0">
              <a:solidFill>
                <a:schemeClr val="bg1"/>
              </a:solidFill>
            </a:endParaRPr>
          </a:p>
        </p:txBody>
      </p:sp>
      <p:graphicFrame>
        <p:nvGraphicFramePr>
          <p:cNvPr id="6" name="Table 5"/>
          <p:cNvGraphicFramePr>
            <a:graphicFrameLocks noGrp="1"/>
          </p:cNvGraphicFramePr>
          <p:nvPr/>
        </p:nvGraphicFramePr>
        <p:xfrm>
          <a:off x="228600" y="457201"/>
          <a:ext cx="8534399" cy="6169614"/>
        </p:xfrm>
        <a:graphic>
          <a:graphicData uri="http://schemas.openxmlformats.org/drawingml/2006/table">
            <a:tbl>
              <a:tblPr/>
              <a:tblGrid>
                <a:gridCol w="3006682"/>
                <a:gridCol w="1678057"/>
                <a:gridCol w="1914960"/>
                <a:gridCol w="1934700"/>
              </a:tblGrid>
              <a:tr h="462592">
                <a:tc>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Data Collection</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5183">
                <a:tc>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Produce Interview questionnaires</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5</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30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150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5183">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Photocopying questionnaires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260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3</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780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8422">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Subsistence(local-days)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18</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1,000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18,000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592">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Transport(local-days)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18</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800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14,400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8422">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Transport(research ass.)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5</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1,500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7,500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8422">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Statistical services(papers)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3</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40,000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120,000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592">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Publication Fee</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3</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30,000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90,000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592">
                <a:tc gridSpan="3">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Sub-Total</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hMerge="1">
                  <a:tcPr/>
                </a:tc>
                <a:tc hMerge="1">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250,830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779585"/>
          </a:xfrm>
        </p:spPr>
        <p:txBody>
          <a:bodyPr/>
          <a:lstStyle/>
          <a:p>
            <a:pPr algn="l"/>
            <a:r>
              <a:rPr lang="en-GB" sz="4000" dirty="0" smtClean="0">
                <a:solidFill>
                  <a:schemeClr val="bg2"/>
                </a:solidFill>
                <a:latin typeface="Arial Black" panose="020B0A04020102020204" pitchFamily="34" charset="0"/>
              </a:rPr>
              <a:t>BUDGET- </a:t>
            </a:r>
            <a:r>
              <a:rPr lang="en-GB" sz="2000" dirty="0" smtClean="0">
                <a:solidFill>
                  <a:schemeClr val="bg1"/>
                </a:solidFill>
                <a:latin typeface="Arial Black" panose="020B0A04020102020204" pitchFamily="34" charset="0"/>
              </a:rPr>
              <a:t>in</a:t>
            </a:r>
            <a:r>
              <a:rPr lang="en-GB" sz="3200" dirty="0" smtClean="0">
                <a:solidFill>
                  <a:schemeClr val="bg2"/>
                </a:solidFill>
                <a:latin typeface="Arial Black" panose="020B0A04020102020204" pitchFamily="34" charset="0"/>
              </a:rPr>
              <a:t> </a:t>
            </a:r>
            <a:r>
              <a:rPr lang="en-GB" sz="1800" dirty="0" err="1" smtClean="0">
                <a:solidFill>
                  <a:schemeClr val="bg1"/>
                </a:solidFill>
                <a:latin typeface="Arial Black" panose="020B0A04020102020204" pitchFamily="34" charset="0"/>
              </a:rPr>
              <a:t>Ksh</a:t>
            </a:r>
            <a:r>
              <a:rPr lang="en-GB" sz="1800" dirty="0" smtClean="0">
                <a:solidFill>
                  <a:schemeClr val="bg1"/>
                </a:solidFill>
                <a:latin typeface="Arial Black" panose="020B0A04020102020204" pitchFamily="34" charset="0"/>
              </a:rPr>
              <a:t> </a:t>
            </a:r>
            <a:endParaRPr lang="en-GB" sz="1200" b="1" dirty="0">
              <a:solidFill>
                <a:schemeClr val="bg1"/>
              </a:solidFill>
            </a:endParaRPr>
          </a:p>
        </p:txBody>
      </p:sp>
      <p:sp>
        <p:nvSpPr>
          <p:cNvPr id="4" name="Slide Number Placeholder 3"/>
          <p:cNvSpPr>
            <a:spLocks noGrp="1"/>
          </p:cNvSpPr>
          <p:nvPr>
            <p:ph type="sldNum" sz="quarter" idx="12"/>
          </p:nvPr>
        </p:nvSpPr>
        <p:spPr>
          <a:xfrm>
            <a:off x="8610600" y="6384018"/>
            <a:ext cx="529318" cy="397782"/>
          </a:xfrm>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a:xfrm>
            <a:off x="6477000" y="6400800"/>
            <a:ext cx="2085975" cy="365125"/>
          </a:xfrm>
        </p:spPr>
        <p:txBody>
          <a:bodyPr/>
          <a:lstStyle/>
          <a:p>
            <a:fld id="{08A177FB-72F6-4E19-B4DA-B7AF5C60E983}" type="datetime2">
              <a:rPr lang="en-US" b="1" smtClean="0">
                <a:solidFill>
                  <a:schemeClr val="bg1"/>
                </a:solidFill>
              </a:rPr>
            </a:fld>
            <a:endParaRPr lang="en-US" b="1" dirty="0">
              <a:solidFill>
                <a:schemeClr val="bg1"/>
              </a:solidFill>
            </a:endParaRPr>
          </a:p>
        </p:txBody>
      </p:sp>
      <p:graphicFrame>
        <p:nvGraphicFramePr>
          <p:cNvPr id="6" name="Table 5"/>
          <p:cNvGraphicFramePr>
            <a:graphicFrameLocks noGrp="1"/>
          </p:cNvGraphicFramePr>
          <p:nvPr/>
        </p:nvGraphicFramePr>
        <p:xfrm>
          <a:off x="304800" y="685796"/>
          <a:ext cx="8610599" cy="5638806"/>
        </p:xfrm>
        <a:graphic>
          <a:graphicData uri="http://schemas.openxmlformats.org/drawingml/2006/table">
            <a:tbl>
              <a:tblPr/>
              <a:tblGrid>
                <a:gridCol w="3033528"/>
                <a:gridCol w="1693039"/>
                <a:gridCol w="1932057"/>
                <a:gridCol w="1951975"/>
              </a:tblGrid>
              <a:tr h="444195">
                <a:tc>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Thesis Preparation</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8389">
                <a:tc>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Editing and Printing(copies)</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180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30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5,400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8389">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Photocopying(coloured copies)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900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20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18,000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195">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Binding(copies)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7</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400</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2,800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195">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Transport(local-days)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4</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1,000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4,000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195">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Final Binding(copies)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8</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1,200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9,600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195">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Subsistence(days)</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a:solidFill>
                            <a:srgbClr val="00000A"/>
                          </a:solidFill>
                          <a:latin typeface="Arial Black" panose="020B0A04020102020204" pitchFamily="34" charset="0"/>
                          <a:ea typeface="Noto Sans CJK SC Regular"/>
                          <a:cs typeface="FreeSans"/>
                        </a:rPr>
                        <a:t>6</a:t>
                      </a:r>
                      <a:endParaRPr lang="en-US" sz="1800" kern="15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1,000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6,000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195">
                <a:tc gridSpan="3">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Sub-Total</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hMerge="1">
                  <a:tcPr/>
                </a:tc>
                <a:tc hMerge="1">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45,800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08468">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195">
                <a:tc>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Contingencies(10%)</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latin typeface="Arial Black" panose="020B0A04020102020204" pitchFamily="34" charset="0"/>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61,355</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195">
                <a:tc gridSpan="3">
                  <a:txBody>
                    <a:bodyPr/>
                    <a:lstStyle/>
                    <a:p>
                      <a:pPr marL="0" marR="0">
                        <a:lnSpc>
                          <a:spcPct val="150000"/>
                        </a:lnSpc>
                        <a:spcBef>
                          <a:spcPts val="0"/>
                        </a:spcBef>
                        <a:spcAft>
                          <a:spcPts val="0"/>
                        </a:spcAft>
                      </a:pPr>
                      <a:r>
                        <a:rPr lang="en-US" sz="1800" b="1" kern="150" dirty="0">
                          <a:solidFill>
                            <a:srgbClr val="00000A"/>
                          </a:solidFill>
                          <a:latin typeface="Arial Black" panose="020B0A04020102020204" pitchFamily="34" charset="0"/>
                          <a:ea typeface="Noto Sans CJK SC Regular"/>
                          <a:cs typeface="FreeSans"/>
                        </a:rPr>
                        <a:t>Grand-Total</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hMerge="1">
                  <a:tcPr/>
                </a:tc>
                <a:tc hMerge="1">
                  <a:tcPr/>
                </a:tc>
                <a:tc>
                  <a:txBody>
                    <a:bodyPr/>
                    <a:lstStyle/>
                    <a:p>
                      <a:pPr marL="0" marR="0">
                        <a:lnSpc>
                          <a:spcPct val="150000"/>
                        </a:lnSpc>
                        <a:spcBef>
                          <a:spcPts val="0"/>
                        </a:spcBef>
                        <a:spcAft>
                          <a:spcPts val="0"/>
                        </a:spcAft>
                      </a:pPr>
                      <a:r>
                        <a:rPr lang="en-US" sz="1800" b="1" kern="150" dirty="0" smtClean="0">
                          <a:solidFill>
                            <a:srgbClr val="00000A"/>
                          </a:solidFill>
                          <a:latin typeface="Arial Black" panose="020B0A04020102020204" pitchFamily="34" charset="0"/>
                          <a:ea typeface="Noto Sans CJK SC Regular"/>
                          <a:cs typeface="FreeSans"/>
                        </a:rPr>
                        <a:t>674,905</a:t>
                      </a:r>
                      <a:endParaRPr lang="en-US" sz="1800" kern="150" dirty="0">
                        <a:solidFill>
                          <a:srgbClr val="00000A"/>
                        </a:solidFill>
                        <a:latin typeface="Arial Black" panose="020B0A04020102020204" pitchFamily="34" charset="0"/>
                        <a:ea typeface="Noto Sans CJK SC Regular"/>
                        <a:cs typeface="FreeSan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r>
            </a:tbl>
          </a:graphicData>
        </a:graphic>
      </p:graphicFrame>
      <p:sp>
        <p:nvSpPr>
          <p:cNvPr id="10241" name="Rectangle 1"/>
          <p:cNvSpPr>
            <a:spLocks noChangeArrowheads="1"/>
          </p:cNvSpPr>
          <p:nvPr/>
        </p:nvSpPr>
        <p:spPr bwMode="auto">
          <a:xfrm>
            <a:off x="0" y="0"/>
            <a:ext cx="9144000" cy="45720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243" y="17585"/>
            <a:ext cx="8229600" cy="914400"/>
          </a:xfrm>
        </p:spPr>
        <p:txBody>
          <a:bodyPr/>
          <a:lstStyle/>
          <a:p>
            <a:pPr algn="l"/>
            <a:r>
              <a:rPr lang="en-GB" sz="4000" dirty="0" smtClean="0">
                <a:solidFill>
                  <a:schemeClr val="bg2"/>
                </a:solidFill>
                <a:latin typeface="Arial Black" panose="020B0A04020102020204" pitchFamily="34" charset="0"/>
              </a:rPr>
              <a:t>WORK PLAN</a:t>
            </a:r>
            <a:endParaRPr lang="en-GB" sz="2800" b="1" dirty="0">
              <a:solidFill>
                <a:schemeClr val="bg2"/>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p:txBody>
          <a:bodyPr/>
          <a:lstStyle/>
          <a:p>
            <a:fld id="{08A177FB-72F6-4E19-B4DA-B7AF5C60E983}" type="datetime2">
              <a:rPr lang="en-US" b="1" smtClean="0">
                <a:solidFill>
                  <a:schemeClr val="bg1"/>
                </a:solidFill>
              </a:rPr>
            </a:fld>
            <a:endParaRPr lang="en-US" b="1" dirty="0">
              <a:solidFill>
                <a:schemeClr val="bg1"/>
              </a:solidFill>
            </a:endParaRPr>
          </a:p>
        </p:txBody>
      </p:sp>
      <p:pic>
        <p:nvPicPr>
          <p:cNvPr id="7" name="Picture 6"/>
          <p:cNvPicPr>
            <a:picLocks noChangeAspect="1"/>
          </p:cNvPicPr>
          <p:nvPr/>
        </p:nvPicPr>
        <p:blipFill>
          <a:blip r:embed="rId1"/>
          <a:stretch>
            <a:fillRect/>
          </a:stretch>
        </p:blipFill>
        <p:spPr>
          <a:xfrm>
            <a:off x="103763" y="946498"/>
            <a:ext cx="8973667" cy="5301902"/>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600200"/>
          </a:xfrm>
        </p:spPr>
        <p:txBody>
          <a:bodyPr/>
          <a:lstStyle/>
          <a:p>
            <a:r>
              <a:rPr lang="en-GB" sz="4000" dirty="0" smtClean="0">
                <a:solidFill>
                  <a:schemeClr val="bg2"/>
                </a:solidFill>
                <a:latin typeface="Arial Black" panose="020B0A04020102020204" pitchFamily="34" charset="0"/>
              </a:rPr>
              <a:t>REFERENCES</a:t>
            </a:r>
            <a:endParaRPr lang="en-GB" sz="4000" dirty="0">
              <a:solidFill>
                <a:schemeClr val="bg2"/>
              </a:solidFill>
              <a:latin typeface="Arial Black" panose="020B0A04020102020204" pitchFamily="34" charset="0"/>
            </a:endParaRPr>
          </a:p>
        </p:txBody>
      </p:sp>
      <p:sp>
        <p:nvSpPr>
          <p:cNvPr id="3" name="Content Placeholder 2"/>
          <p:cNvSpPr>
            <a:spLocks noGrp="1"/>
          </p:cNvSpPr>
          <p:nvPr>
            <p:ph idx="1"/>
          </p:nvPr>
        </p:nvSpPr>
        <p:spPr>
          <a:xfrm>
            <a:off x="457200" y="1169161"/>
            <a:ext cx="8458200" cy="5552313"/>
          </a:xfrm>
        </p:spPr>
        <p:txBody>
          <a:bodyPr>
            <a:normAutofit fontScale="92500" lnSpcReduction="20000"/>
          </a:bodyPr>
          <a:lstStyle/>
          <a:p>
            <a:r>
              <a:rPr lang="en-US" sz="2300" b="1" dirty="0" smtClean="0">
                <a:solidFill>
                  <a:schemeClr val="bg1"/>
                </a:solidFill>
                <a:latin typeface="Arial" panose="020B0604020202020204" pitchFamily="34" charset="0"/>
                <a:cs typeface="Arial" panose="020B0604020202020204" pitchFamily="34" charset="0"/>
              </a:rPr>
              <a:t>Adjare, S. 1990. Beekeeping in Africa. Food and Agriculture Organization of the United Nations.</a:t>
            </a:r>
            <a:endParaRPr lang="en-US" sz="2300" b="1" dirty="0" smtClean="0">
              <a:solidFill>
                <a:schemeClr val="bg1"/>
              </a:solidFill>
              <a:latin typeface="Arial" panose="020B0604020202020204" pitchFamily="34" charset="0"/>
              <a:cs typeface="Arial" panose="020B0604020202020204" pitchFamily="34" charset="0"/>
            </a:endParaRPr>
          </a:p>
          <a:p>
            <a:r>
              <a:rPr lang="en-US" sz="2300" b="1" dirty="0" smtClean="0">
                <a:solidFill>
                  <a:schemeClr val="bg1"/>
                </a:solidFill>
                <a:latin typeface="Arial" panose="020B0604020202020204" pitchFamily="34" charset="0"/>
                <a:cs typeface="Arial" panose="020B0604020202020204" pitchFamily="34" charset="0"/>
              </a:rPr>
              <a:t>Agea, J.G., Biryomumaisho, D., Buyinza, M.,and Nabanoga,G.N.2008.Commercialization of Ruspolia nitidula (nsenene grasshoppers)in Central Uganda. Africa Journal of Food, Agricultures, Nutrition and Development. 8(3), 319-332.</a:t>
            </a:r>
            <a:endParaRPr lang="en-US" sz="2300" b="1" dirty="0" smtClean="0">
              <a:solidFill>
                <a:schemeClr val="bg1"/>
              </a:solidFill>
              <a:latin typeface="Arial" panose="020B0604020202020204" pitchFamily="34" charset="0"/>
              <a:cs typeface="Arial" panose="020B0604020202020204" pitchFamily="34" charset="0"/>
            </a:endParaRPr>
          </a:p>
          <a:p>
            <a:r>
              <a:rPr lang="en-US" sz="2300" b="1" dirty="0" smtClean="0">
                <a:solidFill>
                  <a:schemeClr val="bg1"/>
                </a:solidFill>
                <a:latin typeface="Arial" panose="020B0604020202020204" pitchFamily="34" charset="0"/>
                <a:cs typeface="Arial" panose="020B0604020202020204" pitchFamily="34" charset="0"/>
              </a:rPr>
              <a:t>Barennes,H.,Phimmasane,M.,and Rajaonariva,C.,2015.Insect consumption to address undernutrition,a national survey on the prevalence of insect consumption among adults and vendors in Laos.PLOS ONE.10(8).</a:t>
            </a:r>
            <a:endParaRPr lang="en-US" sz="2300" b="1" dirty="0" smtClean="0">
              <a:solidFill>
                <a:schemeClr val="bg1"/>
              </a:solidFill>
              <a:latin typeface="Arial" panose="020B0604020202020204" pitchFamily="34" charset="0"/>
              <a:cs typeface="Arial" panose="020B0604020202020204" pitchFamily="34" charset="0"/>
            </a:endParaRPr>
          </a:p>
          <a:p>
            <a:r>
              <a:rPr lang="en-US" sz="2300" b="1" dirty="0" smtClean="0">
                <a:solidFill>
                  <a:schemeClr val="bg1"/>
                </a:solidFill>
                <a:latin typeface="Arial" panose="020B0604020202020204" pitchFamily="34" charset="0"/>
                <a:cs typeface="Arial" panose="020B0604020202020204" pitchFamily="34" charset="0"/>
              </a:rPr>
              <a:t>Blackiston, H.2009.Beekeeping for Dummies (2nd.ed).For Dummies.</a:t>
            </a:r>
            <a:endParaRPr lang="en-US" sz="2300" b="1" dirty="0" smtClean="0">
              <a:solidFill>
                <a:schemeClr val="bg1"/>
              </a:solidFill>
              <a:latin typeface="Arial" panose="020B0604020202020204" pitchFamily="34" charset="0"/>
              <a:cs typeface="Arial" panose="020B0604020202020204" pitchFamily="34" charset="0"/>
            </a:endParaRPr>
          </a:p>
          <a:p>
            <a:r>
              <a:rPr lang="en-US" sz="2300" b="1" dirty="0" smtClean="0">
                <a:solidFill>
                  <a:schemeClr val="bg1"/>
                </a:solidFill>
                <a:latin typeface="Arial" panose="020B0604020202020204" pitchFamily="34" charset="0"/>
                <a:cs typeface="Arial" panose="020B0604020202020204" pitchFamily="34" charset="0"/>
              </a:rPr>
              <a:t>Boes, K.E.2010. Honeybee colony drone production and maintenance in accordance with environmental factors: interplay of queen and worker decisions. Insectes Sociaux. 57(1), 1-9</a:t>
            </a:r>
            <a:endParaRPr lang="en-US" sz="2300" b="1" dirty="0" smtClean="0">
              <a:solidFill>
                <a:schemeClr val="bg1"/>
              </a:solidFill>
              <a:latin typeface="Arial" panose="020B0604020202020204" pitchFamily="34" charset="0"/>
              <a:cs typeface="Arial" panose="020B0604020202020204" pitchFamily="34" charset="0"/>
            </a:endParaRPr>
          </a:p>
          <a:p>
            <a:r>
              <a:rPr lang="en-US" sz="2300" b="1" dirty="0" smtClean="0">
                <a:solidFill>
                  <a:schemeClr val="bg1"/>
                </a:solidFill>
                <a:latin typeface="Arial" panose="020B0604020202020204" pitchFamily="34" charset="0"/>
                <a:cs typeface="Arial" panose="020B0604020202020204" pitchFamily="34" charset="0"/>
              </a:rPr>
              <a:t>Boot,W.J.,Schoenmaker,J.,Calis,J.N.M.,and Beetsma,J.1995. Invasion of Varroa jacobsoni into drone brood cells of honey bee, Apis mellifera.Apidologie.26 (2), 109-118.</a:t>
            </a:r>
            <a:endParaRPr lang="en-US" sz="2300" b="1" dirty="0" smtClean="0">
              <a:solidFill>
                <a:schemeClr val="bg1"/>
              </a:solidFill>
              <a:latin typeface="Arial" panose="020B0604020202020204" pitchFamily="34" charset="0"/>
              <a:cs typeface="Arial" panose="020B0604020202020204" pitchFamily="34" charset="0"/>
            </a:endParaRPr>
          </a:p>
          <a:p>
            <a:endParaRPr lang="en-US" b="1" dirty="0">
              <a:solidFill>
                <a:schemeClr val="bg1"/>
              </a:solidFill>
              <a:latin typeface="Arial" panose="020B0604020202020204" pitchFamily="34" charset="0"/>
              <a:cs typeface="Arial" panose="020B0604020202020204" pitchFamily="34" charset="0"/>
            </a:endParaRPr>
          </a:p>
        </p:txBody>
      </p:sp>
      <p:graphicFrame>
        <p:nvGraphicFramePr>
          <p:cNvPr id="4" name="Object 3"/>
          <p:cNvGraphicFramePr>
            <a:graphicFrameLocks noChangeAspect="1"/>
          </p:cNvGraphicFramePr>
          <p:nvPr/>
        </p:nvGraphicFramePr>
        <p:xfrm>
          <a:off x="98425" y="98425"/>
          <a:ext cx="1079500" cy="1079500"/>
        </p:xfrm>
        <a:graphic>
          <a:graphicData uri="http://schemas.openxmlformats.org/presentationml/2006/ole">
            <mc:AlternateContent xmlns:mc="http://schemas.openxmlformats.org/markup-compatibility/2006">
              <mc:Choice xmlns:v="urn:schemas-microsoft-com:vml" Requires="v">
                <p:oleObj spid="_x0000_s1025" name="PDF" r:id="rId1" imgW="28575000" imgH="28575000" progId="">
                  <p:embed/>
                </p:oleObj>
              </mc:Choice>
              <mc:Fallback>
                <p:oleObj name="PDF" r:id="rId1" imgW="28575000" imgH="28575000" progId="">
                  <p:embed/>
                  <p:pic>
                    <p:nvPicPr>
                      <p:cNvPr id="0" name="Picture 1024"/>
                      <p:cNvPicPr>
                        <a:picLocks noChangeAspect="1"/>
                      </p:cNvPicPr>
                      <p:nvPr/>
                    </p:nvPicPr>
                    <p:blipFill>
                      <a:blip r:embed="rId2"/>
                      <a:stretch>
                        <a:fillRect/>
                      </a:stretch>
                    </p:blipFill>
                    <p:spPr>
                      <a:xfrm>
                        <a:off x="98425" y="98425"/>
                        <a:ext cx="1079500" cy="1079500"/>
                      </a:xfrm>
                      <a:prstGeom prst="rect">
                        <a:avLst/>
                      </a:prstGeom>
                      <a:noFill/>
                      <a:ln w="9525">
                        <a:noFill/>
                      </a:ln>
                    </p:spPr>
                  </p:pic>
                </p:oleObj>
              </mc:Fallback>
            </mc:AlternateContent>
          </a:graphicData>
        </a:graphic>
      </p:graphicFrame>
      <p:graphicFrame>
        <p:nvGraphicFramePr>
          <p:cNvPr id="5" name="Object 4"/>
          <p:cNvGraphicFramePr>
            <a:graphicFrameLocks noChangeAspect="1"/>
          </p:cNvGraphicFramePr>
          <p:nvPr/>
        </p:nvGraphicFramePr>
        <p:xfrm>
          <a:off x="152400" y="98425"/>
          <a:ext cx="1079500" cy="1079500"/>
        </p:xfrm>
        <a:graphic>
          <a:graphicData uri="http://schemas.openxmlformats.org/presentationml/2006/ole">
            <mc:AlternateContent xmlns:mc="http://schemas.openxmlformats.org/markup-compatibility/2006">
              <mc:Choice xmlns:v="urn:schemas-microsoft-com:vml" Requires="v">
                <p:oleObj spid="_x0000_s1026" name="PDF" r:id="rId3" imgW="28575000" imgH="28575000" progId="">
                  <p:embed/>
                </p:oleObj>
              </mc:Choice>
              <mc:Fallback>
                <p:oleObj name="PDF" r:id="rId3" imgW="28575000" imgH="28575000" progId="">
                  <p:embed/>
                  <p:pic>
                    <p:nvPicPr>
                      <p:cNvPr id="0" name="Picture 1025"/>
                      <p:cNvPicPr>
                        <a:picLocks noChangeAspect="1"/>
                      </p:cNvPicPr>
                      <p:nvPr/>
                    </p:nvPicPr>
                    <p:blipFill>
                      <a:blip r:embed="rId2"/>
                      <a:stretch>
                        <a:fillRect/>
                      </a:stretch>
                    </p:blipFill>
                    <p:spPr>
                      <a:xfrm>
                        <a:off x="152400" y="98425"/>
                        <a:ext cx="1079500" cy="1079500"/>
                      </a:xfrm>
                      <a:prstGeom prst="rect">
                        <a:avLst/>
                      </a:prstGeom>
                      <a:noFill/>
                      <a:ln w="9525">
                        <a:noFill/>
                      </a:ln>
                    </p:spPr>
                  </p:pic>
                </p:oleObj>
              </mc:Fallback>
            </mc:AlternateContent>
          </a:graphicData>
        </a:graphic>
      </p:graphicFrame>
      <p:sp>
        <p:nvSpPr>
          <p:cNvPr id="7" name="Slide Number Placeholder 6"/>
          <p:cNvSpPr>
            <a:spLocks noGrp="1"/>
          </p:cNvSpPr>
          <p:nvPr>
            <p:ph type="sldNum" sz="quarter" idx="12"/>
          </p:nvPr>
        </p:nvSpPr>
        <p:spPr/>
        <p:txBody>
          <a:bodyPr/>
          <a:lstStyle/>
          <a:p>
            <a:fld id="{B6F15528-21DE-4FAA-801E-634DDDAF4B2B}" type="slidenum">
              <a:rPr lang="en-US" smtClean="0">
                <a:solidFill>
                  <a:schemeClr val="bg1"/>
                </a:solidFill>
              </a:rPr>
            </a:fld>
            <a:endParaRPr lang="en-US" dirty="0">
              <a:solidFill>
                <a:schemeClr val="bg1"/>
              </a:solidFill>
            </a:endParaRPr>
          </a:p>
        </p:txBody>
      </p:sp>
      <p:sp>
        <p:nvSpPr>
          <p:cNvPr id="8" name="Date Placeholder 7"/>
          <p:cNvSpPr>
            <a:spLocks noGrp="1"/>
          </p:cNvSpPr>
          <p:nvPr>
            <p:ph type="dt" sz="half" idx="10"/>
          </p:nvPr>
        </p:nvSpPr>
        <p:spPr/>
        <p:txBody>
          <a:bodyPr/>
          <a:lstStyle/>
          <a:p>
            <a:fld id="{079728A5-4E50-4358-9AC3-A5652CBE20F0}" type="datetime2">
              <a:rPr lang="en-US" b="1" smtClean="0">
                <a:solidFill>
                  <a:schemeClr val="bg1"/>
                </a:solidFill>
              </a:rPr>
            </a:fld>
            <a:endParaRPr lang="en-US" b="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lstStyle/>
          <a:p>
            <a:r>
              <a:rPr lang="en-GB" sz="4000" dirty="0" smtClean="0">
                <a:solidFill>
                  <a:schemeClr val="bg2"/>
                </a:solidFill>
                <a:latin typeface="Arial Black" panose="020B0A04020102020204" pitchFamily="34" charset="0"/>
              </a:rPr>
              <a:t>REFERENCES</a:t>
            </a:r>
            <a:endParaRPr lang="en-GB" sz="4000" dirty="0">
              <a:solidFill>
                <a:schemeClr val="bg2"/>
              </a:solidFill>
              <a:latin typeface="Arial Black" panose="020B0A04020102020204" pitchFamily="34" charset="0"/>
            </a:endParaRPr>
          </a:p>
        </p:txBody>
      </p:sp>
      <p:sp>
        <p:nvSpPr>
          <p:cNvPr id="3" name="Content Placeholder 2"/>
          <p:cNvSpPr>
            <a:spLocks noGrp="1"/>
          </p:cNvSpPr>
          <p:nvPr>
            <p:ph idx="1"/>
          </p:nvPr>
        </p:nvSpPr>
        <p:spPr>
          <a:xfrm>
            <a:off x="457200" y="609600"/>
            <a:ext cx="8458200" cy="6111875"/>
          </a:xfrm>
        </p:spPr>
        <p:txBody>
          <a:bodyPr>
            <a:noAutofit/>
          </a:bodyPr>
          <a:lstStyle/>
          <a:p>
            <a:r>
              <a:rPr lang="en-US" sz="1600" b="1" dirty="0" smtClean="0">
                <a:solidFill>
                  <a:schemeClr val="bg1"/>
                </a:solidFill>
                <a:latin typeface="Arial" panose="020B0604020202020204" pitchFamily="34" charset="0"/>
                <a:cs typeface="Arial" panose="020B0604020202020204" pitchFamily="34" charset="0"/>
              </a:rPr>
              <a:t>Bowen-Walker,P.,Martin,s.,and Gunn,A.1999.The transmission of deformed wing virus between honeybees (Apis mellifera L.) by the ectoparasitic mite varroa jacobsoni oud.Journal of invertebrate pathology.73(1),101-106.</a:t>
            </a:r>
            <a:endParaRPr lang="en-US" sz="1600" b="1" dirty="0" smtClean="0">
              <a:solidFill>
                <a:schemeClr val="bg1"/>
              </a:solidFill>
              <a:latin typeface="Arial" panose="020B0604020202020204" pitchFamily="34" charset="0"/>
              <a:cs typeface="Arial" panose="020B0604020202020204" pitchFamily="34" charset="0"/>
            </a:endParaRPr>
          </a:p>
          <a:p>
            <a:r>
              <a:rPr lang="en-US" sz="1600" b="1" dirty="0" smtClean="0">
                <a:solidFill>
                  <a:schemeClr val="bg1"/>
                </a:solidFill>
                <a:latin typeface="Arial" panose="020B0604020202020204" pitchFamily="34" charset="0"/>
                <a:cs typeface="Arial" panose="020B0604020202020204" pitchFamily="34" charset="0"/>
              </a:rPr>
              <a:t>Burnham,T. 2016. Varroa bombs are real. Bee culture. 72-74</a:t>
            </a:r>
            <a:endParaRPr lang="en-US" sz="1600" b="1" dirty="0" smtClean="0">
              <a:solidFill>
                <a:schemeClr val="bg1"/>
              </a:solidFill>
              <a:latin typeface="Arial" panose="020B0604020202020204" pitchFamily="34" charset="0"/>
              <a:cs typeface="Arial" panose="020B0604020202020204" pitchFamily="34" charset="0"/>
            </a:endParaRPr>
          </a:p>
          <a:p>
            <a:r>
              <a:rPr lang="en-US" sz="1600" b="1" dirty="0" smtClean="0">
                <a:solidFill>
                  <a:schemeClr val="bg1"/>
                </a:solidFill>
                <a:latin typeface="Arial" panose="020B0604020202020204" pitchFamily="34" charset="0"/>
                <a:cs typeface="Arial" panose="020B0604020202020204" pitchFamily="34" charset="0"/>
              </a:rPr>
              <a:t>Calderone, N.W.2005.Evaluation of drone brood removal for management of Varroa destructor (Acari:Varroidae) in colonies of Apis mellifera (Hymenoptera:Apidae) in the north eastern United States. Journal of Economic Entomology. 98(3), 645-650.</a:t>
            </a:r>
            <a:endParaRPr lang="en-US" sz="1600" b="1" dirty="0" smtClean="0">
              <a:solidFill>
                <a:schemeClr val="bg1"/>
              </a:solidFill>
              <a:latin typeface="Arial" panose="020B0604020202020204" pitchFamily="34" charset="0"/>
              <a:cs typeface="Arial" panose="020B0604020202020204" pitchFamily="34" charset="0"/>
            </a:endParaRPr>
          </a:p>
          <a:p>
            <a:r>
              <a:rPr lang="en-US" sz="1600" b="1" dirty="0" smtClean="0">
                <a:solidFill>
                  <a:schemeClr val="bg1"/>
                </a:solidFill>
                <a:latin typeface="Arial" panose="020B0604020202020204" pitchFamily="34" charset="0"/>
                <a:cs typeface="Arial" panose="020B0604020202020204" pitchFamily="34" charset="0"/>
              </a:rPr>
              <a:t>CaparrosMegido,R.,Sablon,L.,Geuens,M.,Brostaux,Y.,Alabi,T.,Blecker,C.,DrugmAND,d.,Haubruge,E.,and Francis, F.2014.Edible insects acceptance by Belgian consumers: promising attitude for entompphagy development: could Belgian consumers accept edible insects? Journal of Sensory Studies.29(1),14-20.</a:t>
            </a:r>
            <a:endParaRPr lang="en-US" sz="1600" b="1" dirty="0" smtClean="0">
              <a:solidFill>
                <a:schemeClr val="bg1"/>
              </a:solidFill>
              <a:latin typeface="Arial" panose="020B0604020202020204" pitchFamily="34" charset="0"/>
              <a:cs typeface="Arial" panose="020B0604020202020204" pitchFamily="34" charset="0"/>
            </a:endParaRPr>
          </a:p>
          <a:p>
            <a:r>
              <a:rPr lang="en-US" sz="1600" b="1" dirty="0" smtClean="0">
                <a:solidFill>
                  <a:schemeClr val="bg1"/>
                </a:solidFill>
                <a:latin typeface="Arial" panose="020B0604020202020204" pitchFamily="34" charset="0"/>
                <a:cs typeface="Arial" panose="020B0604020202020204" pitchFamily="34" charset="0"/>
              </a:rPr>
              <a:t>Clinton,P, 2016. Should edible insects be regulated like food? The New Food Economy.</a:t>
            </a:r>
            <a:endParaRPr lang="en-US" sz="1600" b="1" dirty="0" smtClean="0">
              <a:solidFill>
                <a:schemeClr val="bg1"/>
              </a:solidFill>
              <a:latin typeface="Arial" panose="020B0604020202020204" pitchFamily="34" charset="0"/>
              <a:cs typeface="Arial" panose="020B0604020202020204" pitchFamily="34" charset="0"/>
            </a:endParaRPr>
          </a:p>
          <a:p>
            <a:r>
              <a:rPr lang="en-US" sz="1600" b="1" dirty="0" smtClean="0">
                <a:solidFill>
                  <a:schemeClr val="bg1"/>
                </a:solidFill>
                <a:latin typeface="Arial" panose="020B0604020202020204" pitchFamily="34" charset="0"/>
                <a:cs typeface="Arial" panose="020B0604020202020204" pitchFamily="34" charset="0"/>
              </a:rPr>
              <a:t>Cook,D.C.,Thomas,M.B.,Cunningham,S.A.,Anderson,D.L.,and DeBarro,P.J.2007. Predicting the economic impact of an invasive species on an ecosystem service. Ecological Applications: A publication of the Ecological Society of America, 17(6) 1832-1840.</a:t>
            </a:r>
            <a:endParaRPr lang="en-US" sz="1600" b="1" dirty="0" smtClean="0">
              <a:solidFill>
                <a:schemeClr val="bg1"/>
              </a:solidFill>
              <a:latin typeface="Arial" panose="020B0604020202020204" pitchFamily="34" charset="0"/>
              <a:cs typeface="Arial" panose="020B0604020202020204" pitchFamily="34" charset="0"/>
            </a:endParaRPr>
          </a:p>
          <a:p>
            <a:r>
              <a:rPr lang="en-US" sz="1600" b="1" dirty="0" smtClean="0">
                <a:solidFill>
                  <a:schemeClr val="bg1"/>
                </a:solidFill>
                <a:latin typeface="Arial" panose="020B0604020202020204" pitchFamily="34" charset="0"/>
                <a:cs typeface="Arial" panose="020B0604020202020204" pitchFamily="34" charset="0"/>
              </a:rPr>
              <a:t>Crane, E, 1999. The world history of beekeeping and honey hunting. New York: Routledge.</a:t>
            </a:r>
            <a:endParaRPr lang="en-US" sz="1600" b="1" dirty="0" smtClean="0">
              <a:solidFill>
                <a:schemeClr val="bg1"/>
              </a:solidFill>
              <a:latin typeface="Arial" panose="020B0604020202020204" pitchFamily="34" charset="0"/>
              <a:cs typeface="Arial" panose="020B0604020202020204" pitchFamily="34" charset="0"/>
            </a:endParaRPr>
          </a:p>
          <a:p>
            <a:r>
              <a:rPr lang="en-US" sz="1600" b="1" dirty="0" smtClean="0">
                <a:solidFill>
                  <a:schemeClr val="bg1"/>
                </a:solidFill>
                <a:latin typeface="Arial" panose="020B0604020202020204" pitchFamily="34" charset="0"/>
                <a:cs typeface="Arial" panose="020B0604020202020204" pitchFamily="34" charset="0"/>
              </a:rPr>
              <a:t>Defoliart, G. 1989. The human use of insects as food and animal feed. Bulletin of the Entomological Society of America. 35(1),22-36.</a:t>
            </a:r>
            <a:endParaRPr lang="en-US" sz="1600" b="1" dirty="0" smtClean="0">
              <a:solidFill>
                <a:schemeClr val="bg1"/>
              </a:solidFill>
              <a:latin typeface="Arial" panose="020B0604020202020204" pitchFamily="34" charset="0"/>
              <a:cs typeface="Arial" panose="020B0604020202020204" pitchFamily="34" charset="0"/>
            </a:endParaRPr>
          </a:p>
          <a:p>
            <a:endParaRPr lang="en-US" sz="1600" b="1" dirty="0">
              <a:solidFill>
                <a:schemeClr val="bg1"/>
              </a:solidFill>
              <a:latin typeface="Arial" panose="020B0604020202020204" pitchFamily="34" charset="0"/>
              <a:cs typeface="Arial" panose="020B0604020202020204" pitchFamily="34" charset="0"/>
            </a:endParaRPr>
          </a:p>
        </p:txBody>
      </p:sp>
      <p:graphicFrame>
        <p:nvGraphicFramePr>
          <p:cNvPr id="4" name="Object 3"/>
          <p:cNvGraphicFramePr>
            <a:graphicFrameLocks noChangeAspect="1"/>
          </p:cNvGraphicFramePr>
          <p:nvPr/>
        </p:nvGraphicFramePr>
        <p:xfrm>
          <a:off x="98425" y="98425"/>
          <a:ext cx="1079500" cy="1079500"/>
        </p:xfrm>
        <a:graphic>
          <a:graphicData uri="http://schemas.openxmlformats.org/presentationml/2006/ole">
            <mc:AlternateContent xmlns:mc="http://schemas.openxmlformats.org/markup-compatibility/2006">
              <mc:Choice xmlns:v="urn:schemas-microsoft-com:vml" Requires="v">
                <p:oleObj spid="_x0000_s2049" name="PDF" r:id="rId1" imgW="28575000" imgH="28575000" progId="">
                  <p:embed/>
                </p:oleObj>
              </mc:Choice>
              <mc:Fallback>
                <p:oleObj name="PDF" r:id="rId1" imgW="28575000" imgH="28575000" progId="">
                  <p:embed/>
                  <p:pic>
                    <p:nvPicPr>
                      <p:cNvPr id="0" name="Picture 2048"/>
                      <p:cNvPicPr>
                        <a:picLocks noChangeAspect="1"/>
                      </p:cNvPicPr>
                      <p:nvPr/>
                    </p:nvPicPr>
                    <p:blipFill>
                      <a:blip r:embed="rId2"/>
                      <a:stretch>
                        <a:fillRect/>
                      </a:stretch>
                    </p:blipFill>
                    <p:spPr>
                      <a:xfrm>
                        <a:off x="98425" y="98425"/>
                        <a:ext cx="1079500" cy="1079500"/>
                      </a:xfrm>
                      <a:prstGeom prst="rect">
                        <a:avLst/>
                      </a:prstGeom>
                      <a:noFill/>
                      <a:ln w="9525">
                        <a:noFill/>
                      </a:ln>
                    </p:spPr>
                  </p:pic>
                </p:oleObj>
              </mc:Fallback>
            </mc:AlternateContent>
          </a:graphicData>
        </a:graphic>
      </p:graphicFrame>
      <p:graphicFrame>
        <p:nvGraphicFramePr>
          <p:cNvPr id="5" name="Object 4"/>
          <p:cNvGraphicFramePr>
            <a:graphicFrameLocks noChangeAspect="1"/>
          </p:cNvGraphicFramePr>
          <p:nvPr/>
        </p:nvGraphicFramePr>
        <p:xfrm>
          <a:off x="152400" y="98425"/>
          <a:ext cx="1079500" cy="1079500"/>
        </p:xfrm>
        <a:graphic>
          <a:graphicData uri="http://schemas.openxmlformats.org/presentationml/2006/ole">
            <mc:AlternateContent xmlns:mc="http://schemas.openxmlformats.org/markup-compatibility/2006">
              <mc:Choice xmlns:v="urn:schemas-microsoft-com:vml" Requires="v">
                <p:oleObj spid="_x0000_s2050" name="PDF" r:id="rId3" imgW="28575000" imgH="28575000" progId="">
                  <p:embed/>
                </p:oleObj>
              </mc:Choice>
              <mc:Fallback>
                <p:oleObj name="PDF" r:id="rId3" imgW="28575000" imgH="28575000" progId="">
                  <p:embed/>
                  <p:pic>
                    <p:nvPicPr>
                      <p:cNvPr id="0" name="Picture 2049"/>
                      <p:cNvPicPr>
                        <a:picLocks noChangeAspect="1"/>
                      </p:cNvPicPr>
                      <p:nvPr/>
                    </p:nvPicPr>
                    <p:blipFill>
                      <a:blip r:embed="rId2"/>
                      <a:stretch>
                        <a:fillRect/>
                      </a:stretch>
                    </p:blipFill>
                    <p:spPr>
                      <a:xfrm>
                        <a:off x="152400" y="98425"/>
                        <a:ext cx="1079500" cy="1079500"/>
                      </a:xfrm>
                      <a:prstGeom prst="rect">
                        <a:avLst/>
                      </a:prstGeom>
                      <a:noFill/>
                      <a:ln w="9525">
                        <a:noFill/>
                      </a:ln>
                    </p:spPr>
                  </p:pic>
                </p:oleObj>
              </mc:Fallback>
            </mc:AlternateContent>
          </a:graphicData>
        </a:graphic>
      </p:graphicFrame>
      <p:graphicFrame>
        <p:nvGraphicFramePr>
          <p:cNvPr id="6" name="Object 5"/>
          <p:cNvGraphicFramePr>
            <a:graphicFrameLocks noChangeAspect="1"/>
          </p:cNvGraphicFramePr>
          <p:nvPr/>
        </p:nvGraphicFramePr>
        <p:xfrm>
          <a:off x="1981200" y="2922706"/>
          <a:ext cx="1079500" cy="1079500"/>
        </p:xfrm>
        <a:graphic>
          <a:graphicData uri="http://schemas.openxmlformats.org/presentationml/2006/ole">
            <mc:AlternateContent xmlns:mc="http://schemas.openxmlformats.org/markup-compatibility/2006">
              <mc:Choice xmlns:v="urn:schemas-microsoft-com:vml" Requires="v">
                <p:oleObj spid="_x0000_s2051" name="PDF" r:id="rId4" imgW="28575000" imgH="28575000" progId="">
                  <p:embed/>
                </p:oleObj>
              </mc:Choice>
              <mc:Fallback>
                <p:oleObj name="PDF" r:id="rId4" imgW="28575000" imgH="28575000" progId="">
                  <p:embed/>
                  <p:pic>
                    <p:nvPicPr>
                      <p:cNvPr id="0" name="Picture 2050"/>
                      <p:cNvPicPr>
                        <a:picLocks noChangeAspect="1"/>
                      </p:cNvPicPr>
                      <p:nvPr/>
                    </p:nvPicPr>
                    <p:blipFill>
                      <a:blip r:embed="rId2"/>
                      <a:stretch>
                        <a:fillRect/>
                      </a:stretch>
                    </p:blipFill>
                    <p:spPr>
                      <a:xfrm>
                        <a:off x="1981200" y="2922706"/>
                        <a:ext cx="1079500" cy="1079500"/>
                      </a:xfrm>
                      <a:prstGeom prst="rect">
                        <a:avLst/>
                      </a:prstGeom>
                      <a:noFill/>
                      <a:ln w="9525">
                        <a:noFill/>
                      </a:ln>
                    </p:spPr>
                  </p:pic>
                </p:oleObj>
              </mc:Fallback>
            </mc:AlternateContent>
          </a:graphicData>
        </a:graphic>
      </p:graphicFrame>
      <p:sp>
        <p:nvSpPr>
          <p:cNvPr id="7" name="Slide Number Placeholder 6"/>
          <p:cNvSpPr>
            <a:spLocks noGrp="1"/>
          </p:cNvSpPr>
          <p:nvPr>
            <p:ph type="sldNum" sz="quarter" idx="12"/>
          </p:nvPr>
        </p:nvSpPr>
        <p:spPr/>
        <p:txBody>
          <a:bodyPr/>
          <a:lstStyle/>
          <a:p>
            <a:fld id="{B6F15528-21DE-4FAA-801E-634DDDAF4B2B}" type="slidenum">
              <a:rPr lang="en-US" smtClean="0">
                <a:solidFill>
                  <a:schemeClr val="bg1"/>
                </a:solidFill>
              </a:rPr>
            </a:fld>
            <a:endParaRPr lang="en-US" dirty="0">
              <a:solidFill>
                <a:schemeClr val="bg1"/>
              </a:solidFill>
            </a:endParaRPr>
          </a:p>
        </p:txBody>
      </p:sp>
      <p:sp>
        <p:nvSpPr>
          <p:cNvPr id="8" name="Date Placeholder 7"/>
          <p:cNvSpPr>
            <a:spLocks noGrp="1"/>
          </p:cNvSpPr>
          <p:nvPr>
            <p:ph type="dt" sz="half" idx="10"/>
          </p:nvPr>
        </p:nvSpPr>
        <p:spPr/>
        <p:txBody>
          <a:bodyPr/>
          <a:lstStyle/>
          <a:p>
            <a:fld id="{079728A5-4E50-4358-9AC3-A5652CBE20F0}" type="datetime2">
              <a:rPr lang="en-US" b="1" smtClean="0">
                <a:solidFill>
                  <a:schemeClr val="bg1"/>
                </a:solidFill>
              </a:rPr>
            </a:fld>
            <a:endParaRPr lang="en-US" b="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lstStyle/>
          <a:p>
            <a:r>
              <a:rPr lang="en-GB" sz="4000" dirty="0" smtClean="0">
                <a:solidFill>
                  <a:schemeClr val="bg2"/>
                </a:solidFill>
                <a:latin typeface="Arial Black" panose="020B0A04020102020204" pitchFamily="34" charset="0"/>
              </a:rPr>
              <a:t>REFERENCES</a:t>
            </a:r>
            <a:endParaRPr lang="en-GB" sz="4000" dirty="0">
              <a:solidFill>
                <a:schemeClr val="bg2"/>
              </a:solidFill>
              <a:latin typeface="Arial Black" panose="020B0A04020102020204" pitchFamily="34" charset="0"/>
            </a:endParaRPr>
          </a:p>
        </p:txBody>
      </p:sp>
      <p:sp>
        <p:nvSpPr>
          <p:cNvPr id="3" name="Content Placeholder 2"/>
          <p:cNvSpPr>
            <a:spLocks noGrp="1"/>
          </p:cNvSpPr>
          <p:nvPr>
            <p:ph idx="1"/>
          </p:nvPr>
        </p:nvSpPr>
        <p:spPr>
          <a:xfrm>
            <a:off x="457200" y="609601"/>
            <a:ext cx="8458200" cy="6111874"/>
          </a:xfrm>
        </p:spPr>
        <p:txBody>
          <a:bodyPr>
            <a:noAutofit/>
          </a:bodyPr>
          <a:lstStyle/>
          <a:p>
            <a:r>
              <a:rPr lang="en-US" sz="1600" b="1" dirty="0" smtClean="0">
                <a:solidFill>
                  <a:schemeClr val="bg1"/>
                </a:solidFill>
                <a:latin typeface="Arial" panose="020B0604020202020204" pitchFamily="34" charset="0"/>
                <a:cs typeface="Arial" panose="020B0604020202020204" pitchFamily="34" charset="0"/>
              </a:rPr>
              <a:t>Donze,G., and Guerin,P.M. 1994. Behavioral attributes and parental care of varroa mites parasitizing honeybee brood, Behavioral Ecology and Sociobiology. 34 (5),305-319.</a:t>
            </a:r>
            <a:endParaRPr lang="en-US" sz="1600" b="1" dirty="0" smtClean="0">
              <a:solidFill>
                <a:schemeClr val="bg1"/>
              </a:solidFill>
              <a:latin typeface="Arial" panose="020B0604020202020204" pitchFamily="34" charset="0"/>
              <a:cs typeface="Arial" panose="020B0604020202020204" pitchFamily="34" charset="0"/>
            </a:endParaRPr>
          </a:p>
          <a:p>
            <a:r>
              <a:rPr lang="en-US" sz="1600" b="1" dirty="0" smtClean="0">
                <a:solidFill>
                  <a:schemeClr val="bg1"/>
                </a:solidFill>
                <a:latin typeface="Arial" panose="020B0604020202020204" pitchFamily="34" charset="0"/>
                <a:cs typeface="Arial" panose="020B0604020202020204" pitchFamily="34" charset="0"/>
              </a:rPr>
              <a:t>Donze,G.,Herrmann,M.,Bachofen,B., and Guerin,P.R.M.1996. Effect of mating frequency and brood cell infestation rate on the reproductive success of the honeybee parasite Varroa jacobsoni. Ecological Entomology. 21(1), 17-26.</a:t>
            </a:r>
            <a:endParaRPr lang="en-US" sz="1600" b="1" dirty="0" smtClean="0">
              <a:solidFill>
                <a:schemeClr val="bg1"/>
              </a:solidFill>
              <a:latin typeface="Arial" panose="020B0604020202020204" pitchFamily="34" charset="0"/>
              <a:cs typeface="Arial" panose="020B0604020202020204" pitchFamily="34" charset="0"/>
            </a:endParaRPr>
          </a:p>
          <a:p>
            <a:r>
              <a:rPr lang="en-US" sz="1600" b="1" dirty="0" smtClean="0">
                <a:solidFill>
                  <a:schemeClr val="bg1"/>
                </a:solidFill>
                <a:latin typeface="Arial" panose="020B0604020202020204" pitchFamily="34" charset="0"/>
                <a:cs typeface="Arial" panose="020B0604020202020204" pitchFamily="34" charset="0"/>
              </a:rPr>
              <a:t>Ellsworth,D. 2014. Attracting pollinators to the garden. The Ohio State University.</a:t>
            </a:r>
            <a:endParaRPr lang="en-US" sz="1600" b="1" dirty="0" smtClean="0">
              <a:solidFill>
                <a:schemeClr val="bg1"/>
              </a:solidFill>
              <a:latin typeface="Arial" panose="020B0604020202020204" pitchFamily="34" charset="0"/>
              <a:cs typeface="Arial" panose="020B0604020202020204" pitchFamily="34" charset="0"/>
            </a:endParaRPr>
          </a:p>
          <a:p>
            <a:r>
              <a:rPr lang="en-US" sz="1600" b="1" dirty="0" smtClean="0">
                <a:solidFill>
                  <a:schemeClr val="bg1"/>
                </a:solidFill>
                <a:latin typeface="Arial" panose="020B0604020202020204" pitchFamily="34" charset="0"/>
                <a:cs typeface="Arial" panose="020B0604020202020204" pitchFamily="34" charset="0"/>
              </a:rPr>
              <a:t>Evans,J.,Miller, A,Jensen,A.B.,Dahle,B.,Flore,r.,Eilenberg,J., and Frost,M. 2016. A descriptive sensory analysis of honeybee drone brood from Denmark and Norway. Journal of insects as food and feed.2(4), 277-283.</a:t>
            </a:r>
            <a:endParaRPr lang="en-US" sz="1600" b="1" dirty="0" smtClean="0">
              <a:solidFill>
                <a:schemeClr val="bg1"/>
              </a:solidFill>
              <a:latin typeface="Arial" panose="020B0604020202020204" pitchFamily="34" charset="0"/>
              <a:cs typeface="Arial" panose="020B0604020202020204" pitchFamily="34" charset="0"/>
            </a:endParaRPr>
          </a:p>
          <a:p>
            <a:r>
              <a:rPr lang="en-US" sz="1600" b="1" dirty="0" smtClean="0">
                <a:solidFill>
                  <a:schemeClr val="bg1"/>
                </a:solidFill>
                <a:latin typeface="Arial" panose="020B0604020202020204" pitchFamily="34" charset="0"/>
                <a:cs typeface="Arial" panose="020B0604020202020204" pitchFamily="34" charset="0"/>
              </a:rPr>
              <a:t>Fries,I.,and Rosenkranz.,P.1996. Number of reproductive cycles of varroa jacobsoni in honey-bee (Apis-mellifera) colonies. Experimental &amp; Applied Acarology.20 (2), 103-112.</a:t>
            </a:r>
            <a:endParaRPr lang="en-US" sz="1600" b="1" dirty="0" smtClean="0">
              <a:solidFill>
                <a:schemeClr val="bg1"/>
              </a:solidFill>
              <a:latin typeface="Arial" panose="020B0604020202020204" pitchFamily="34" charset="0"/>
              <a:cs typeface="Arial" panose="020B0604020202020204" pitchFamily="34" charset="0"/>
            </a:endParaRPr>
          </a:p>
          <a:p>
            <a:r>
              <a:rPr lang="en-US" sz="1600" b="1" dirty="0" smtClean="0">
                <a:solidFill>
                  <a:schemeClr val="bg1"/>
                </a:solidFill>
                <a:latin typeface="Arial" panose="020B0604020202020204" pitchFamily="34" charset="0"/>
                <a:cs typeface="Arial" panose="020B0604020202020204" pitchFamily="34" charset="0"/>
              </a:rPr>
              <a:t>Fuchs,S.1990. Preference for drone brood cells by varroa jacobsoni Oud in colonies of Apis mellifera carnica.Apidologie. 21(3),193-199.</a:t>
            </a:r>
            <a:endParaRPr lang="en-US" sz="1600" b="1" dirty="0" smtClean="0">
              <a:solidFill>
                <a:schemeClr val="bg1"/>
              </a:solidFill>
              <a:latin typeface="Arial" panose="020B0604020202020204" pitchFamily="34" charset="0"/>
              <a:cs typeface="Arial" panose="020B0604020202020204" pitchFamily="34" charset="0"/>
            </a:endParaRPr>
          </a:p>
          <a:p>
            <a:r>
              <a:rPr lang="en-US" sz="1600" b="1" dirty="0" smtClean="0">
                <a:solidFill>
                  <a:schemeClr val="bg1"/>
                </a:solidFill>
                <a:latin typeface="Arial" panose="020B0604020202020204" pitchFamily="34" charset="0"/>
                <a:cs typeface="Arial" panose="020B0604020202020204" pitchFamily="34" charset="0"/>
              </a:rPr>
              <a:t>Fuchs,S., and Langenbach,K.1989. Multiple infestation of Apis mellifera L. brood cells and reproduction of varroa jacobsoni oud.Apidologie.20 (3), 257-266.</a:t>
            </a:r>
            <a:endParaRPr lang="en-US" sz="1600" b="1" dirty="0" smtClean="0">
              <a:solidFill>
                <a:schemeClr val="bg1"/>
              </a:solidFill>
              <a:latin typeface="Arial" panose="020B0604020202020204" pitchFamily="34" charset="0"/>
              <a:cs typeface="Arial" panose="020B0604020202020204" pitchFamily="34" charset="0"/>
            </a:endParaRPr>
          </a:p>
          <a:p>
            <a:r>
              <a:rPr lang="en-US" sz="1600" b="1" dirty="0" smtClean="0">
                <a:solidFill>
                  <a:schemeClr val="bg1"/>
                </a:solidFill>
                <a:latin typeface="Arial" panose="020B0604020202020204" pitchFamily="34" charset="0"/>
                <a:cs typeface="Arial" panose="020B0604020202020204" pitchFamily="34" charset="0"/>
              </a:rPr>
              <a:t>Gallai,Nicila,Salles,Jean-Michel, Settele,Josef, and Vaissiere, Bernard.2009. Economic valuation of the vulnerability of world agriculture confronted with pollinator decline. Ecological Ecological economics.810-821.</a:t>
            </a:r>
            <a:endParaRPr lang="en-US" sz="1600" b="1" dirty="0" smtClean="0">
              <a:solidFill>
                <a:schemeClr val="bg1"/>
              </a:solidFill>
              <a:latin typeface="Arial" panose="020B0604020202020204" pitchFamily="34" charset="0"/>
              <a:cs typeface="Arial" panose="020B0604020202020204" pitchFamily="34" charset="0"/>
            </a:endParaRPr>
          </a:p>
          <a:p>
            <a:r>
              <a:rPr lang="en-US" sz="1600" b="1" dirty="0" smtClean="0">
                <a:solidFill>
                  <a:schemeClr val="bg1"/>
                </a:solidFill>
                <a:latin typeface="Arial" panose="020B0604020202020204" pitchFamily="34" charset="0"/>
                <a:cs typeface="Arial" panose="020B0604020202020204" pitchFamily="34" charset="0"/>
              </a:rPr>
              <a:t>Garedew,A.,Schmolz,E., and Lamprecht,I.2004.The energy and nutritional demand of the parasitic life of the mite varroa destructor. Apidologie.35(4),419-430.</a:t>
            </a:r>
            <a:endParaRPr lang="en-US" sz="1600" b="1" dirty="0" smtClean="0">
              <a:solidFill>
                <a:schemeClr val="bg1"/>
              </a:solidFill>
              <a:latin typeface="Arial" panose="020B0604020202020204" pitchFamily="34" charset="0"/>
              <a:cs typeface="Arial" panose="020B0604020202020204" pitchFamily="34" charset="0"/>
            </a:endParaRPr>
          </a:p>
        </p:txBody>
      </p:sp>
      <p:graphicFrame>
        <p:nvGraphicFramePr>
          <p:cNvPr id="4" name="Object 3"/>
          <p:cNvGraphicFramePr>
            <a:graphicFrameLocks noChangeAspect="1"/>
          </p:cNvGraphicFramePr>
          <p:nvPr/>
        </p:nvGraphicFramePr>
        <p:xfrm>
          <a:off x="98425" y="98425"/>
          <a:ext cx="1079500" cy="1079500"/>
        </p:xfrm>
        <a:graphic>
          <a:graphicData uri="http://schemas.openxmlformats.org/presentationml/2006/ole">
            <mc:AlternateContent xmlns:mc="http://schemas.openxmlformats.org/markup-compatibility/2006">
              <mc:Choice xmlns:v="urn:schemas-microsoft-com:vml" Requires="v">
                <p:oleObj spid="_x0000_s3073" name="PDF" r:id="rId1" imgW="28575000" imgH="28575000" progId="">
                  <p:embed/>
                </p:oleObj>
              </mc:Choice>
              <mc:Fallback>
                <p:oleObj name="PDF" r:id="rId1" imgW="28575000" imgH="28575000" progId="">
                  <p:embed/>
                  <p:pic>
                    <p:nvPicPr>
                      <p:cNvPr id="0" name="Picture 3072"/>
                      <p:cNvPicPr>
                        <a:picLocks noChangeAspect="1"/>
                      </p:cNvPicPr>
                      <p:nvPr/>
                    </p:nvPicPr>
                    <p:blipFill>
                      <a:blip r:embed="rId2"/>
                      <a:stretch>
                        <a:fillRect/>
                      </a:stretch>
                    </p:blipFill>
                    <p:spPr>
                      <a:xfrm>
                        <a:off x="98425" y="98425"/>
                        <a:ext cx="1079500" cy="1079500"/>
                      </a:xfrm>
                      <a:prstGeom prst="rect">
                        <a:avLst/>
                      </a:prstGeom>
                      <a:noFill/>
                      <a:ln w="9525">
                        <a:noFill/>
                      </a:ln>
                    </p:spPr>
                  </p:pic>
                </p:oleObj>
              </mc:Fallback>
            </mc:AlternateContent>
          </a:graphicData>
        </a:graphic>
      </p:graphicFrame>
      <p:graphicFrame>
        <p:nvGraphicFramePr>
          <p:cNvPr id="5" name="Object 4"/>
          <p:cNvGraphicFramePr>
            <a:graphicFrameLocks noChangeAspect="1"/>
          </p:cNvGraphicFramePr>
          <p:nvPr/>
        </p:nvGraphicFramePr>
        <p:xfrm>
          <a:off x="152400" y="98425"/>
          <a:ext cx="1079500" cy="1079500"/>
        </p:xfrm>
        <a:graphic>
          <a:graphicData uri="http://schemas.openxmlformats.org/presentationml/2006/ole">
            <mc:AlternateContent xmlns:mc="http://schemas.openxmlformats.org/markup-compatibility/2006">
              <mc:Choice xmlns:v="urn:schemas-microsoft-com:vml" Requires="v">
                <p:oleObj spid="_x0000_s3074" name="PDF" r:id="rId3" imgW="28575000" imgH="28575000" progId="">
                  <p:embed/>
                </p:oleObj>
              </mc:Choice>
              <mc:Fallback>
                <p:oleObj name="PDF" r:id="rId3" imgW="28575000" imgH="28575000" progId="">
                  <p:embed/>
                  <p:pic>
                    <p:nvPicPr>
                      <p:cNvPr id="0" name="Picture 3073"/>
                      <p:cNvPicPr>
                        <a:picLocks noChangeAspect="1"/>
                      </p:cNvPicPr>
                      <p:nvPr/>
                    </p:nvPicPr>
                    <p:blipFill>
                      <a:blip r:embed="rId2"/>
                      <a:stretch>
                        <a:fillRect/>
                      </a:stretch>
                    </p:blipFill>
                    <p:spPr>
                      <a:xfrm>
                        <a:off x="152400" y="98425"/>
                        <a:ext cx="1079500" cy="1079500"/>
                      </a:xfrm>
                      <a:prstGeom prst="rect">
                        <a:avLst/>
                      </a:prstGeom>
                      <a:noFill/>
                      <a:ln w="9525">
                        <a:noFill/>
                      </a:ln>
                    </p:spPr>
                  </p:pic>
                </p:oleObj>
              </mc:Fallback>
            </mc:AlternateContent>
          </a:graphicData>
        </a:graphic>
      </p:graphicFrame>
      <p:sp>
        <p:nvSpPr>
          <p:cNvPr id="7" name="Slide Number Placeholder 6"/>
          <p:cNvSpPr>
            <a:spLocks noGrp="1"/>
          </p:cNvSpPr>
          <p:nvPr>
            <p:ph type="sldNum" sz="quarter" idx="12"/>
          </p:nvPr>
        </p:nvSpPr>
        <p:spPr/>
        <p:txBody>
          <a:bodyPr/>
          <a:lstStyle/>
          <a:p>
            <a:fld id="{B6F15528-21DE-4FAA-801E-634DDDAF4B2B}" type="slidenum">
              <a:rPr lang="en-US" smtClean="0">
                <a:solidFill>
                  <a:schemeClr val="bg1"/>
                </a:solidFill>
              </a:rPr>
            </a:fld>
            <a:endParaRPr lang="en-US" dirty="0">
              <a:solidFill>
                <a:schemeClr val="bg1"/>
              </a:solidFill>
            </a:endParaRPr>
          </a:p>
        </p:txBody>
      </p:sp>
      <p:sp>
        <p:nvSpPr>
          <p:cNvPr id="8" name="Date Placeholder 7"/>
          <p:cNvSpPr>
            <a:spLocks noGrp="1"/>
          </p:cNvSpPr>
          <p:nvPr>
            <p:ph type="dt" sz="half" idx="10"/>
          </p:nvPr>
        </p:nvSpPr>
        <p:spPr/>
        <p:txBody>
          <a:bodyPr/>
          <a:lstStyle/>
          <a:p>
            <a:fld id="{079728A5-4E50-4358-9AC3-A5652CBE20F0}" type="datetime2">
              <a:rPr lang="en-US" b="1" smtClean="0">
                <a:solidFill>
                  <a:schemeClr val="bg1"/>
                </a:solidFill>
              </a:rPr>
            </a:fld>
            <a:endParaRPr lang="en-US" b="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600200"/>
          </a:xfrm>
        </p:spPr>
        <p:txBody>
          <a:bodyPr/>
          <a:lstStyle/>
          <a:p>
            <a:r>
              <a:rPr lang="en-US" sz="4000" b="1" dirty="0" smtClean="0">
                <a:solidFill>
                  <a:schemeClr val="bg2"/>
                </a:solidFill>
                <a:latin typeface="Arial Black" panose="020B0A04020102020204" pitchFamily="34" charset="0"/>
                <a:cs typeface="Arial" panose="020B0604020202020204" pitchFamily="34" charset="0"/>
              </a:rPr>
              <a:t>ACKNOWELDGEMENT </a:t>
            </a:r>
            <a:endParaRPr lang="en-US" sz="4000" b="1" dirty="0" smtClean="0">
              <a:solidFill>
                <a:schemeClr val="bg2"/>
              </a:solidFill>
              <a:latin typeface="Arial Black" panose="020B0A04020102020204" pitchFamily="34" charset="0"/>
              <a:cs typeface="Arial" panose="020B0604020202020204" pitchFamily="34" charset="0"/>
            </a:endParaRPr>
          </a:p>
        </p:txBody>
      </p:sp>
      <p:sp>
        <p:nvSpPr>
          <p:cNvPr id="3" name="Content Placeholder 2"/>
          <p:cNvSpPr>
            <a:spLocks noGrp="1"/>
          </p:cNvSpPr>
          <p:nvPr>
            <p:ph idx="1"/>
          </p:nvPr>
        </p:nvSpPr>
        <p:spPr>
          <a:xfrm>
            <a:off x="457200" y="1169161"/>
            <a:ext cx="8458200" cy="5552313"/>
          </a:xfrm>
        </p:spPr>
        <p:txBody>
          <a:bodyPr>
            <a:noAutofit/>
          </a:bodyPr>
          <a:lstStyle/>
          <a:p>
            <a:pPr>
              <a:lnSpc>
                <a:spcPct val="150000"/>
              </a:lnSpc>
              <a:buNone/>
            </a:pPr>
            <a:endParaRPr lang="en-US" sz="1400" b="1" dirty="0" smtClean="0">
              <a:solidFill>
                <a:schemeClr val="bg1"/>
              </a:solidFill>
              <a:latin typeface="Arial Black" panose="020B0A04020102020204" pitchFamily="34" charset="0"/>
              <a:cs typeface="Arial" panose="020B0604020202020204" pitchFamily="34" charset="0"/>
            </a:endParaRPr>
          </a:p>
          <a:p>
            <a:pPr>
              <a:lnSpc>
                <a:spcPct val="150000"/>
              </a:lnSpc>
              <a:buNone/>
            </a:pPr>
            <a:endParaRPr lang="en-US" sz="1400" b="1" dirty="0" smtClean="0">
              <a:solidFill>
                <a:schemeClr val="bg1"/>
              </a:solidFill>
              <a:latin typeface="Arial Black" panose="020B0A04020102020204" pitchFamily="34" charset="0"/>
              <a:cs typeface="Arial" panose="020B0604020202020204" pitchFamily="34" charset="0"/>
            </a:endParaRPr>
          </a:p>
          <a:p>
            <a:pPr algn="just">
              <a:lnSpc>
                <a:spcPct val="150000"/>
              </a:lnSpc>
              <a:buFont typeface="Wingdings" panose="05000000000000000000" pitchFamily="2" charset="2"/>
              <a:buChar char="Ø"/>
            </a:pPr>
            <a:r>
              <a:rPr lang="en-US" b="1" dirty="0" smtClean="0">
                <a:solidFill>
                  <a:schemeClr val="bg1"/>
                </a:solidFill>
                <a:latin typeface="Arial Black" panose="020B0A04020102020204" pitchFamily="34" charset="0"/>
                <a:cs typeface="Arial" panose="020B0604020202020204" pitchFamily="34" charset="0"/>
              </a:rPr>
              <a:t>World bank</a:t>
            </a:r>
            <a:endParaRPr lang="en-US" b="1" dirty="0" smtClean="0">
              <a:solidFill>
                <a:schemeClr val="bg1"/>
              </a:solidFill>
              <a:latin typeface="Arial Black" panose="020B0A04020102020204" pitchFamily="34" charset="0"/>
              <a:cs typeface="Arial" panose="020B0604020202020204" pitchFamily="34" charset="0"/>
            </a:endParaRPr>
          </a:p>
          <a:p>
            <a:pPr algn="just">
              <a:lnSpc>
                <a:spcPct val="150000"/>
              </a:lnSpc>
              <a:buFont typeface="Wingdings" panose="05000000000000000000" pitchFamily="2" charset="2"/>
              <a:buChar char="Ø"/>
            </a:pPr>
            <a:r>
              <a:rPr lang="en-US" b="1" dirty="0" smtClean="0">
                <a:solidFill>
                  <a:schemeClr val="bg1"/>
                </a:solidFill>
                <a:latin typeface="Arial Black" panose="020B0A04020102020204" pitchFamily="34" charset="0"/>
                <a:cs typeface="Arial" panose="020B0604020202020204" pitchFamily="34" charset="0"/>
              </a:rPr>
              <a:t>INSEFOODS PROGRAMME &amp;JOOUST</a:t>
            </a:r>
            <a:endParaRPr lang="en-US" b="1" dirty="0" smtClean="0">
              <a:solidFill>
                <a:schemeClr val="bg1"/>
              </a:solidFill>
              <a:latin typeface="Arial Black" panose="020B0A04020102020204" pitchFamily="34" charset="0"/>
              <a:cs typeface="Arial" panose="020B0604020202020204" pitchFamily="34" charset="0"/>
            </a:endParaRPr>
          </a:p>
          <a:p>
            <a:pPr algn="just">
              <a:lnSpc>
                <a:spcPct val="150000"/>
              </a:lnSpc>
              <a:buFont typeface="Wingdings" panose="05000000000000000000" pitchFamily="2" charset="2"/>
              <a:buChar char="Ø"/>
            </a:pPr>
            <a:r>
              <a:rPr lang="en-US" b="1" dirty="0" smtClean="0">
                <a:solidFill>
                  <a:schemeClr val="bg1"/>
                </a:solidFill>
                <a:latin typeface="Arial Black" panose="020B0A04020102020204" pitchFamily="34" charset="0"/>
                <a:cs typeface="Arial" panose="020B0604020202020204" pitchFamily="34" charset="0"/>
              </a:rPr>
              <a:t>SUPERVISORS</a:t>
            </a:r>
            <a:endParaRPr lang="en-US" b="1" dirty="0" smtClean="0">
              <a:solidFill>
                <a:schemeClr val="bg1"/>
              </a:solidFill>
              <a:latin typeface="Arial Black" panose="020B0A04020102020204" pitchFamily="34" charset="0"/>
              <a:cs typeface="Arial" panose="020B0604020202020204" pitchFamily="34" charset="0"/>
            </a:endParaRPr>
          </a:p>
          <a:p>
            <a:pPr algn="just">
              <a:lnSpc>
                <a:spcPct val="150000"/>
              </a:lnSpc>
              <a:buFont typeface="Wingdings" panose="05000000000000000000" pitchFamily="2" charset="2"/>
              <a:buChar char="Ø"/>
            </a:pPr>
            <a:r>
              <a:rPr lang="en-US" b="1" dirty="0" smtClean="0">
                <a:solidFill>
                  <a:schemeClr val="bg1"/>
                </a:solidFill>
                <a:latin typeface="Arial Black" panose="020B0A04020102020204" pitchFamily="34" charset="0"/>
                <a:cs typeface="Arial" panose="020B0604020202020204" pitchFamily="34" charset="0"/>
              </a:rPr>
              <a:t>KENYAN GOVERNMENT</a:t>
            </a:r>
            <a:endParaRPr lang="en-US" b="1" dirty="0" smtClean="0">
              <a:solidFill>
                <a:schemeClr val="bg1"/>
              </a:solidFill>
              <a:latin typeface="Arial Black" panose="020B0A04020102020204" pitchFamily="34" charset="0"/>
              <a:cs typeface="Arial" panose="020B0604020202020204" pitchFamily="34" charset="0"/>
            </a:endParaRPr>
          </a:p>
          <a:p>
            <a:pPr algn="just">
              <a:lnSpc>
                <a:spcPct val="150000"/>
              </a:lnSpc>
              <a:buFont typeface="Wingdings" panose="05000000000000000000" pitchFamily="2" charset="2"/>
              <a:buChar char="Ø"/>
            </a:pPr>
            <a:r>
              <a:rPr lang="en-US" b="1" dirty="0" smtClean="0">
                <a:solidFill>
                  <a:schemeClr val="bg1"/>
                </a:solidFill>
                <a:latin typeface="Arial Black" panose="020B0A04020102020204" pitchFamily="34" charset="0"/>
                <a:cs typeface="Arial" panose="020B0604020202020204" pitchFamily="34" charset="0"/>
              </a:rPr>
              <a:t>CLASS MATES 2018-2021(PhD)</a:t>
            </a:r>
            <a:endParaRPr lang="en-US" b="1" dirty="0" smtClean="0">
              <a:solidFill>
                <a:schemeClr val="bg1"/>
              </a:solidFill>
              <a:latin typeface="Arial Black" panose="020B0A04020102020204" pitchFamily="34" charset="0"/>
              <a:cs typeface="Arial" panose="020B0604020202020204" pitchFamily="34" charset="0"/>
            </a:endParaRPr>
          </a:p>
        </p:txBody>
      </p:sp>
      <p:graphicFrame>
        <p:nvGraphicFramePr>
          <p:cNvPr id="4" name="Object 3"/>
          <p:cNvGraphicFramePr>
            <a:graphicFrameLocks noChangeAspect="1"/>
          </p:cNvGraphicFramePr>
          <p:nvPr/>
        </p:nvGraphicFramePr>
        <p:xfrm>
          <a:off x="98425" y="98425"/>
          <a:ext cx="1079500" cy="1079500"/>
        </p:xfrm>
        <a:graphic>
          <a:graphicData uri="http://schemas.openxmlformats.org/presentationml/2006/ole">
            <mc:AlternateContent xmlns:mc="http://schemas.openxmlformats.org/markup-compatibility/2006">
              <mc:Choice xmlns:v="urn:schemas-microsoft-com:vml" Requires="v">
                <p:oleObj spid="_x0000_s4097" name="PDF" r:id="rId1" imgW="28575000" imgH="28575000" progId="">
                  <p:embed/>
                </p:oleObj>
              </mc:Choice>
              <mc:Fallback>
                <p:oleObj name="PDF" r:id="rId1" imgW="28575000" imgH="28575000" progId="">
                  <p:embed/>
                  <p:pic>
                    <p:nvPicPr>
                      <p:cNvPr id="0" name="Picture 4096"/>
                      <p:cNvPicPr>
                        <a:picLocks noChangeAspect="1"/>
                      </p:cNvPicPr>
                      <p:nvPr/>
                    </p:nvPicPr>
                    <p:blipFill>
                      <a:blip r:embed="rId2"/>
                      <a:stretch>
                        <a:fillRect/>
                      </a:stretch>
                    </p:blipFill>
                    <p:spPr>
                      <a:xfrm>
                        <a:off x="98425" y="98425"/>
                        <a:ext cx="1079500" cy="1079500"/>
                      </a:xfrm>
                      <a:prstGeom prst="rect">
                        <a:avLst/>
                      </a:prstGeom>
                      <a:noFill/>
                      <a:ln w="9525">
                        <a:noFill/>
                      </a:ln>
                    </p:spPr>
                  </p:pic>
                </p:oleObj>
              </mc:Fallback>
            </mc:AlternateContent>
          </a:graphicData>
        </a:graphic>
      </p:graphicFrame>
      <p:graphicFrame>
        <p:nvGraphicFramePr>
          <p:cNvPr id="5" name="Object 4"/>
          <p:cNvGraphicFramePr>
            <a:graphicFrameLocks noChangeAspect="1"/>
          </p:cNvGraphicFramePr>
          <p:nvPr/>
        </p:nvGraphicFramePr>
        <p:xfrm>
          <a:off x="152400" y="98425"/>
          <a:ext cx="1079500" cy="1079500"/>
        </p:xfrm>
        <a:graphic>
          <a:graphicData uri="http://schemas.openxmlformats.org/presentationml/2006/ole">
            <mc:AlternateContent xmlns:mc="http://schemas.openxmlformats.org/markup-compatibility/2006">
              <mc:Choice xmlns:v="urn:schemas-microsoft-com:vml" Requires="v">
                <p:oleObj spid="_x0000_s4098" name="PDF" r:id="rId3" imgW="28575000" imgH="28575000" progId="">
                  <p:embed/>
                </p:oleObj>
              </mc:Choice>
              <mc:Fallback>
                <p:oleObj name="PDF" r:id="rId3" imgW="28575000" imgH="28575000" progId="">
                  <p:embed/>
                  <p:pic>
                    <p:nvPicPr>
                      <p:cNvPr id="0" name="Picture 4097"/>
                      <p:cNvPicPr>
                        <a:picLocks noChangeAspect="1"/>
                      </p:cNvPicPr>
                      <p:nvPr/>
                    </p:nvPicPr>
                    <p:blipFill>
                      <a:blip r:embed="rId2"/>
                      <a:stretch>
                        <a:fillRect/>
                      </a:stretch>
                    </p:blipFill>
                    <p:spPr>
                      <a:xfrm>
                        <a:off x="152400" y="98425"/>
                        <a:ext cx="1079500" cy="1079500"/>
                      </a:xfrm>
                      <a:prstGeom prst="rect">
                        <a:avLst/>
                      </a:prstGeom>
                      <a:noFill/>
                      <a:ln w="9525">
                        <a:noFill/>
                      </a:ln>
                    </p:spPr>
                  </p:pic>
                </p:oleObj>
              </mc:Fallback>
            </mc:AlternateContent>
          </a:graphicData>
        </a:graphic>
      </p:graphicFrame>
      <p:graphicFrame>
        <p:nvGraphicFramePr>
          <p:cNvPr id="6" name="Object 5"/>
          <p:cNvGraphicFramePr>
            <a:graphicFrameLocks noChangeAspect="1"/>
          </p:cNvGraphicFramePr>
          <p:nvPr/>
        </p:nvGraphicFramePr>
        <p:xfrm>
          <a:off x="1981200" y="2922706"/>
          <a:ext cx="1079500" cy="1079500"/>
        </p:xfrm>
        <a:graphic>
          <a:graphicData uri="http://schemas.openxmlformats.org/presentationml/2006/ole">
            <mc:AlternateContent xmlns:mc="http://schemas.openxmlformats.org/markup-compatibility/2006">
              <mc:Choice xmlns:v="urn:schemas-microsoft-com:vml" Requires="v">
                <p:oleObj spid="_x0000_s4099" name="PDF" r:id="rId4" imgW="28575000" imgH="28575000" progId="">
                  <p:embed/>
                </p:oleObj>
              </mc:Choice>
              <mc:Fallback>
                <p:oleObj name="PDF" r:id="rId4" imgW="28575000" imgH="28575000" progId="">
                  <p:embed/>
                  <p:pic>
                    <p:nvPicPr>
                      <p:cNvPr id="0" name="Picture 4098"/>
                      <p:cNvPicPr>
                        <a:picLocks noChangeAspect="1"/>
                      </p:cNvPicPr>
                      <p:nvPr/>
                    </p:nvPicPr>
                    <p:blipFill>
                      <a:blip r:embed="rId2"/>
                      <a:stretch>
                        <a:fillRect/>
                      </a:stretch>
                    </p:blipFill>
                    <p:spPr>
                      <a:xfrm>
                        <a:off x="1981200" y="2922706"/>
                        <a:ext cx="1079500" cy="1079500"/>
                      </a:xfrm>
                      <a:prstGeom prst="rect">
                        <a:avLst/>
                      </a:prstGeom>
                      <a:noFill/>
                      <a:ln w="9525">
                        <a:noFill/>
                      </a:ln>
                    </p:spPr>
                  </p:pic>
                </p:oleObj>
              </mc:Fallback>
            </mc:AlternateContent>
          </a:graphicData>
        </a:graphic>
      </p:graphicFrame>
      <p:sp>
        <p:nvSpPr>
          <p:cNvPr id="7" name="Slide Number Placeholder 6"/>
          <p:cNvSpPr>
            <a:spLocks noGrp="1"/>
          </p:cNvSpPr>
          <p:nvPr>
            <p:ph type="sldNum" sz="quarter" idx="12"/>
          </p:nvPr>
        </p:nvSpPr>
        <p:spPr/>
        <p:txBody>
          <a:bodyPr/>
          <a:lstStyle/>
          <a:p>
            <a:fld id="{B6F15528-21DE-4FAA-801E-634DDDAF4B2B}" type="slidenum">
              <a:rPr lang="en-US" smtClean="0">
                <a:solidFill>
                  <a:schemeClr val="bg1"/>
                </a:solidFill>
              </a:rPr>
            </a:fld>
            <a:endParaRPr lang="en-US" dirty="0">
              <a:solidFill>
                <a:schemeClr val="bg1"/>
              </a:solidFill>
            </a:endParaRPr>
          </a:p>
        </p:txBody>
      </p:sp>
      <p:sp>
        <p:nvSpPr>
          <p:cNvPr id="8" name="Date Placeholder 7"/>
          <p:cNvSpPr>
            <a:spLocks noGrp="1"/>
          </p:cNvSpPr>
          <p:nvPr>
            <p:ph type="dt" sz="half" idx="10"/>
          </p:nvPr>
        </p:nvSpPr>
        <p:spPr/>
        <p:txBody>
          <a:bodyPr/>
          <a:lstStyle/>
          <a:p>
            <a:fld id="{079728A5-4E50-4358-9AC3-A5652CBE20F0}" type="datetime2">
              <a:rPr lang="en-US" b="1" smtClean="0">
                <a:solidFill>
                  <a:schemeClr val="bg1"/>
                </a:solidFill>
              </a:rPr>
            </a:fld>
            <a:endParaRPr lang="en-US" b="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1" y="2667000"/>
            <a:ext cx="7924800" cy="1066800"/>
          </a:xfrm>
          <a:prstGeom prst="rect">
            <a:avLst/>
          </a:prstGeom>
          <a:noFill/>
        </p:spPr>
        <p:txBody>
          <a:bodyPr wrap="none" lIns="91440" tIns="45720" rIns="91440" bIns="45720">
            <a:prstTxWarp prst="textCanDown">
              <a:avLst>
                <a:gd name="adj" fmla="val 0"/>
              </a:avLst>
            </a:prstTxWarp>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GB" sz="8000" b="1" cap="all" spc="0" dirty="0" smtClean="0">
                <a:ln w="0">
                  <a:solidFill>
                    <a:schemeClr val="tx2">
                      <a:lumMod val="75000"/>
                    </a:schemeClr>
                  </a:solidFill>
                </a:ln>
                <a:solidFill>
                  <a:schemeClr val="bg2"/>
                </a:solidFill>
                <a:effectLst>
                  <a:glow rad="63500">
                    <a:schemeClr val="accent2">
                      <a:satMod val="175000"/>
                      <a:alpha val="40000"/>
                    </a:schemeClr>
                  </a:glow>
                  <a:outerShdw blurRad="38100" dist="38100" dir="2700000" algn="tl">
                    <a:srgbClr val="000000">
                      <a:alpha val="43137"/>
                    </a:srgbClr>
                  </a:outerShdw>
                  <a:reflection blurRad="6350" stA="55000" endA="300" endPos="45500" dir="5400000" sy="-100000" algn="bl" rotWithShape="0"/>
                </a:effectLst>
              </a:rPr>
              <a:t>      Thank you</a:t>
            </a:r>
            <a:endParaRPr lang="en-GB" sz="8000" b="1" cap="all" spc="0" dirty="0">
              <a:ln w="0">
                <a:solidFill>
                  <a:schemeClr val="tx2">
                    <a:lumMod val="75000"/>
                  </a:schemeClr>
                </a:solidFill>
              </a:ln>
              <a:solidFill>
                <a:schemeClr val="bg2"/>
              </a:solidFill>
              <a:effectLst>
                <a:glow rad="63500">
                  <a:schemeClr val="accent2">
                    <a:satMod val="175000"/>
                    <a:alpha val="40000"/>
                  </a:schemeClr>
                </a:glow>
                <a:outerShdw blurRad="38100" dist="38100" dir="2700000" algn="tl">
                  <a:srgbClr val="000000">
                    <a:alpha val="43137"/>
                  </a:srgbClr>
                </a:outerShdw>
                <a:reflection blurRad="6350" stA="55000" endA="300" endPos="45500" dir="5400000" sy="-100000" algn="bl" rotWithShape="0"/>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b="1" smtClean="0">
                <a:solidFill>
                  <a:schemeClr val="bg1"/>
                </a:solidFill>
              </a:rPr>
            </a:fld>
            <a:endParaRPr lang="en-US" b="1" dirty="0">
              <a:solidFill>
                <a:schemeClr val="bg1"/>
              </a:solidFill>
            </a:endParaRPr>
          </a:p>
        </p:txBody>
      </p:sp>
      <p:sp>
        <p:nvSpPr>
          <p:cNvPr id="5" name="Date Placeholder 4"/>
          <p:cNvSpPr>
            <a:spLocks noGrp="1"/>
          </p:cNvSpPr>
          <p:nvPr>
            <p:ph type="dt" sz="half" idx="10"/>
          </p:nvPr>
        </p:nvSpPr>
        <p:spPr/>
        <p:txBody>
          <a:bodyPr/>
          <a:lstStyle/>
          <a:p>
            <a:fld id="{D1522886-6495-4420-A3D2-B8D8F8839847}" type="datetime2">
              <a:rPr lang="en-US" b="1" smtClean="0">
                <a:solidFill>
                  <a:schemeClr val="bg1"/>
                </a:solidFill>
              </a:rPr>
            </a:fld>
            <a:endParaRPr lang="en-US" b="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tags/tag1.xml><?xml version="1.0" encoding="utf-8"?>
<p:tagLst xmlns:p="http://schemas.openxmlformats.org/presentationml/2006/main">
  <p:tag name="TIMING" val="|4.5|3.3|1.8"/>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Executive</Template>
  <TotalTime>0</TotalTime>
  <Words>20760</Words>
  <Application>WPS Presentation</Application>
  <PresentationFormat>On-screen Show (4:3)</PresentationFormat>
  <Paragraphs>1232</Paragraphs>
  <Slides>47</Slides>
  <Notes>27</Notes>
  <HiddenSlides>0</HiddenSlides>
  <MMClips>0</MMClips>
  <ScaleCrop>false</ScaleCrop>
  <HeadingPairs>
    <vt:vector size="8" baseType="variant">
      <vt:variant>
        <vt:lpstr>已用的字体</vt:lpstr>
      </vt:variant>
      <vt:variant>
        <vt:i4>17</vt:i4>
      </vt:variant>
      <vt:variant>
        <vt:lpstr>主题</vt:lpstr>
      </vt:variant>
      <vt:variant>
        <vt:i4>1</vt:i4>
      </vt:variant>
      <vt:variant>
        <vt:lpstr>嵌入 OLE 服务器</vt:lpstr>
      </vt:variant>
      <vt:variant>
        <vt:i4>0</vt:i4>
      </vt:variant>
      <vt:variant>
        <vt:lpstr>幻灯片标题</vt:lpstr>
      </vt:variant>
      <vt:variant>
        <vt:i4>47</vt:i4>
      </vt:variant>
    </vt:vector>
  </HeadingPairs>
  <TitlesOfParts>
    <vt:vector size="65" baseType="lpstr">
      <vt:lpstr>Arial</vt:lpstr>
      <vt:lpstr>SimSun</vt:lpstr>
      <vt:lpstr>Wingdings</vt:lpstr>
      <vt:lpstr>Century Gothic</vt:lpstr>
      <vt:lpstr>Courier New</vt:lpstr>
      <vt:lpstr>Arial Black</vt:lpstr>
      <vt:lpstr>Arial Black</vt:lpstr>
      <vt:lpstr>Times New Roman</vt:lpstr>
      <vt:lpstr>Palatino Linotype</vt:lpstr>
      <vt:lpstr>Microsoft YaHei</vt:lpstr>
      <vt:lpstr>Arial Unicode MS</vt:lpstr>
      <vt:lpstr>Calibri</vt:lpstr>
      <vt:lpstr>Calibri</vt:lpstr>
      <vt:lpstr>Arial</vt:lpstr>
      <vt:lpstr>Noto Sans CJK SC Regular</vt:lpstr>
      <vt:lpstr>Segoe Print</vt:lpstr>
      <vt:lpstr>FreeSans</vt:lpstr>
      <vt:lpstr>Executive</vt:lpstr>
      <vt:lpstr>                       Viability of bee brood (Apis mellifera) for curl bee brood additives to boost chicken feed ingredient for enhanced food security </vt:lpstr>
      <vt:lpstr>OUTLINE</vt:lpstr>
      <vt:lpstr>STATEMENT OF THE PROBLEM</vt:lpstr>
      <vt:lpstr>Cont’d</vt:lpstr>
      <vt:lpstr>Cont’d</vt:lpstr>
      <vt:lpstr>Pictorial representation</vt:lpstr>
      <vt:lpstr>  Cont’d</vt:lpstr>
      <vt:lpstr>Controlling Varroa Mites</vt:lpstr>
      <vt:lpstr>OBJECTIVES</vt:lpstr>
      <vt:lpstr>Specific objectives</vt:lpstr>
      <vt:lpstr>Specific objectives</vt:lpstr>
      <vt:lpstr>PowerPoint 演示文稿</vt:lpstr>
      <vt:lpstr>MATERIAL AND METHODS</vt:lpstr>
      <vt:lpstr>Cont’d – objective 1- Survey</vt:lpstr>
      <vt:lpstr>Cont’d – objective 1- Survey</vt:lpstr>
      <vt:lpstr>Cont’d – objective 1&amp;4- Survey</vt:lpstr>
      <vt:lpstr>Cont’d – objective 1- Survey</vt:lpstr>
      <vt:lpstr>Cont’d – objective 2</vt:lpstr>
      <vt:lpstr>Frame 1 will be removed</vt:lpstr>
      <vt:lpstr>Cont’d – objective 2</vt:lpstr>
      <vt:lpstr>Frame 2 will be removed</vt:lpstr>
      <vt:lpstr>Cont’d – objective 2</vt:lpstr>
      <vt:lpstr>Cont’d – objective 2(3 sampling)</vt:lpstr>
      <vt:lpstr>Cont’d – objective 2</vt:lpstr>
      <vt:lpstr>Cont’d – objective 3 curl brood feed additives trials experiment</vt:lpstr>
      <vt:lpstr>Cont’d – objective 2</vt:lpstr>
      <vt:lpstr>Cont’d – objective 2</vt:lpstr>
      <vt:lpstr>Cont’d – objective 2</vt:lpstr>
      <vt:lpstr>Cont’d – objective 3</vt:lpstr>
      <vt:lpstr>Cont’d – objective 3</vt:lpstr>
      <vt:lpstr>Cont’d – SUMMARY </vt:lpstr>
      <vt:lpstr>Cont’d – SUMMARY </vt:lpstr>
      <vt:lpstr>Expected outcomes</vt:lpstr>
      <vt:lpstr>Cont’d </vt:lpstr>
      <vt:lpstr>Cont’d</vt:lpstr>
      <vt:lpstr>RESEARCH SUMMARY BUDGET in Ksh </vt:lpstr>
      <vt:lpstr>BUDGET- in Ksh </vt:lpstr>
      <vt:lpstr>BUDGET- in Ksh </vt:lpstr>
      <vt:lpstr>  BUDGET- in Ksh </vt:lpstr>
      <vt:lpstr>BUDGET- in Ksh </vt:lpstr>
      <vt:lpstr>BUDGET- in Ksh </vt:lpstr>
      <vt:lpstr>WORK PLAN</vt:lpstr>
      <vt:lpstr>REFERENCES</vt:lpstr>
      <vt:lpstr>REFERENCES</vt:lpstr>
      <vt:lpstr>REFERENCES</vt:lpstr>
      <vt:lpstr>ACKNOWELDGEMENT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Molecular Characterization of Extended Spectrum Beta Lactamases In Klebsiella pneumoniae Isolated At The University Teaching Hospital, Lusaka, Zambia</dc:title>
  <dc:creator>MULOWA MUMBULA</dc:creator>
  <cp:lastModifiedBy>DELL</cp:lastModifiedBy>
  <cp:revision>835</cp:revision>
  <dcterms:created xsi:type="dcterms:W3CDTF">2006-08-16T00:00:00Z</dcterms:created>
  <dcterms:modified xsi:type="dcterms:W3CDTF">2023-01-22T09:10:06Z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93CA9F078319457CA3FE18848FF9365E</vt:lpwstr>
  </property>
  <property fmtid="{D5CDD505-2E9C-101B-9397-08002B2CF9AE}" pid="3" name="KSOProductBuildVer">
    <vt:lpwstr>2057-11.2.0.11440</vt:lpwstr>
  </property>
</Properties>
</file>